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3" r:id="rId3"/>
    <p:sldId id="284" r:id="rId4"/>
    <p:sldId id="285" r:id="rId5"/>
    <p:sldId id="286" r:id="rId6"/>
    <p:sldId id="287" r:id="rId7"/>
    <p:sldId id="288" r:id="rId8"/>
    <p:sldId id="289" r:id="rId9"/>
    <p:sldId id="290" r:id="rId10"/>
    <p:sldId id="291" r:id="rId11"/>
    <p:sldId id="296" r:id="rId12"/>
    <p:sldId id="309" r:id="rId13"/>
    <p:sldId id="310" r:id="rId14"/>
    <p:sldId id="311" r:id="rId15"/>
    <p:sldId id="314" r:id="rId16"/>
    <p:sldId id="315" r:id="rId17"/>
    <p:sldId id="316" r:id="rId18"/>
    <p:sldId id="317" r:id="rId19"/>
    <p:sldId id="319" r:id="rId20"/>
    <p:sldId id="320" r:id="rId21"/>
    <p:sldId id="321" r:id="rId22"/>
    <p:sldId id="322" r:id="rId23"/>
    <p:sldId id="323" r:id="rId24"/>
    <p:sldId id="326" r:id="rId25"/>
    <p:sldId id="324" r:id="rId26"/>
    <p:sldId id="325" r:id="rId27"/>
    <p:sldId id="327" r:id="rId28"/>
    <p:sldId id="328" r:id="rId29"/>
    <p:sldId id="329" r:id="rId30"/>
    <p:sldId id="330" r:id="rId31"/>
    <p:sldId id="335" r:id="rId32"/>
    <p:sldId id="336" r:id="rId33"/>
    <p:sldId id="337" r:id="rId34"/>
    <p:sldId id="338" r:id="rId35"/>
    <p:sldId id="318"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5" autoAdjust="0"/>
  </p:normalViewPr>
  <p:slideViewPr>
    <p:cSldViewPr>
      <p:cViewPr varScale="1">
        <p:scale>
          <a:sx n="73" d="100"/>
          <a:sy n="73" d="100"/>
        </p:scale>
        <p:origin x="414"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7FC5EB-476C-4055-B07A-AAAE6AA104B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084763"/>
            <a:ext cx="6913562" cy="893762"/>
          </a:xfrm>
          <a:effectLst>
            <a:outerShdw dist="17961" dir="2700000" algn="ctr" rotWithShape="0">
              <a:schemeClr val="bg2"/>
            </a:outerShdw>
          </a:effectLst>
        </p:spPr>
        <p:txBody>
          <a:bodyPr/>
          <a:lstStyle>
            <a:lvl1pPr algn="ct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539750" y="6021388"/>
            <a:ext cx="6913563" cy="503237"/>
          </a:xfrm>
          <a:effectLst>
            <a:outerShdw dist="17961" dir="2700000" algn="ctr" rotWithShape="0">
              <a:schemeClr val="bg2"/>
            </a:outerShdw>
          </a:effectLst>
        </p:spPr>
        <p:txBody>
          <a:bodyPr/>
          <a:lstStyle>
            <a:lvl1pPr marL="0" indent="0" algn="ctr">
              <a:buFontTx/>
              <a:buNone/>
              <a:defRPr sz="2400" b="1"/>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00788" y="836613"/>
            <a:ext cx="1871662" cy="4681537"/>
          </a:xfrm>
        </p:spPr>
        <p:txBody>
          <a:bodyPr vert="eaVert"/>
          <a:lstStyle/>
          <a:p>
            <a:r>
              <a:rPr lang="en-US"/>
              <a:t>Click to edit Master title style</a:t>
            </a:r>
          </a:p>
        </p:txBody>
      </p:sp>
      <p:sp>
        <p:nvSpPr>
          <p:cNvPr id="3" name="Вертикальный текст 2"/>
          <p:cNvSpPr>
            <a:spLocks noGrp="1"/>
          </p:cNvSpPr>
          <p:nvPr>
            <p:ph type="body" orient="vert" idx="1"/>
          </p:nvPr>
        </p:nvSpPr>
        <p:spPr>
          <a:xfrm>
            <a:off x="684213" y="836613"/>
            <a:ext cx="5464175" cy="4681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sz="half" idx="1"/>
          </p:nvPr>
        </p:nvSpPr>
        <p:spPr>
          <a:xfrm>
            <a:off x="684213" y="1341438"/>
            <a:ext cx="3667125"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Содержимое 3"/>
          <p:cNvSpPr>
            <a:spLocks noGrp="1"/>
          </p:cNvSpPr>
          <p:nvPr>
            <p:ph sz="half" idx="2"/>
          </p:nvPr>
        </p:nvSpPr>
        <p:spPr>
          <a:xfrm>
            <a:off x="4503738" y="1341438"/>
            <a:ext cx="366871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836613"/>
            <a:ext cx="6985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684213" y="1341438"/>
            <a:ext cx="7488237"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3850" y="5157788"/>
            <a:ext cx="5903913" cy="1007516"/>
          </a:xfrm>
          <a:effectLst>
            <a:outerShdw blurRad="50800" dist="38100" dir="2700000" algn="tl" rotWithShape="0">
              <a:prstClr val="black">
                <a:alpha val="40000"/>
              </a:prstClr>
            </a:outerShdw>
          </a:effectLst>
        </p:spPr>
        <p:txBody>
          <a:bodyPr/>
          <a:lstStyle/>
          <a:p>
            <a:pPr>
              <a:defRPr/>
            </a:pPr>
            <a:r>
              <a:rPr lang="en-US" sz="3600" dirty="0" smtClean="0">
                <a:solidFill>
                  <a:srgbClr val="0070C0"/>
                </a:solidFill>
              </a:rPr>
              <a:t>Java Control </a:t>
            </a:r>
            <a:r>
              <a:rPr lang="en-US" sz="3600" dirty="0" smtClean="0">
                <a:solidFill>
                  <a:srgbClr val="0070C0"/>
                </a:solidFill>
              </a:rPr>
              <a:t>Structures Part 2</a:t>
            </a:r>
            <a:endParaRPr lang="uk-UA" sz="3600" dirty="0">
              <a:solidFill>
                <a:srgbClr val="0070C0"/>
              </a:solidFill>
            </a:endParaRPr>
          </a:p>
        </p:txBody>
      </p:sp>
      <p:sp>
        <p:nvSpPr>
          <p:cNvPr id="34819" name="Rectangle 3"/>
          <p:cNvSpPr>
            <a:spLocks noGrp="1" noChangeArrowheads="1"/>
          </p:cNvSpPr>
          <p:nvPr>
            <p:ph type="subTitle" idx="1"/>
          </p:nvPr>
        </p:nvSpPr>
        <p:spPr>
          <a:xfrm>
            <a:off x="323850" y="4581128"/>
            <a:ext cx="3657600" cy="433387"/>
          </a:xfrm>
        </p:spPr>
        <p:txBody>
          <a:bodyPr/>
          <a:lstStyle/>
          <a:p>
            <a:pPr algn="l" eaLnBrk="1" hangingPunct="1">
              <a:lnSpc>
                <a:spcPct val="90000"/>
              </a:lnSpc>
              <a:defRPr/>
            </a:pPr>
            <a:r>
              <a:rPr lang="en-PH" sz="2000" dirty="0">
                <a:latin typeface="+mj-lt"/>
              </a:rPr>
              <a:t>Chapter </a:t>
            </a:r>
            <a:r>
              <a:rPr lang="en-PH" sz="2000" dirty="0" smtClean="0">
                <a:latin typeface="+mj-lt"/>
              </a:rPr>
              <a:t>5</a:t>
            </a:r>
            <a:endParaRPr lang="uk-UA" sz="20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980728"/>
            <a:ext cx="7848922" cy="4392488"/>
          </a:xfrm>
        </p:spPr>
        <p:txBody>
          <a:bodyPr/>
          <a:lstStyle/>
          <a:p>
            <a:pPr marL="0" indent="0">
              <a:buNone/>
            </a:pPr>
            <a:r>
              <a:rPr lang="en-PH" sz="3200" dirty="0"/>
              <a:t>Obviously, infinite loops are something you want to avoid in your programs. So whenever you use a while expression that’s always true, be sure to throw in a break statement to give your loop some way to terminate. You could use an infinite loop with a break statement in the </a:t>
            </a:r>
            <a:r>
              <a:rPr lang="en-PH" sz="3200" dirty="0" err="1"/>
              <a:t>Dodecaphobia</a:t>
            </a:r>
            <a:r>
              <a:rPr lang="en-PH" sz="3200" dirty="0"/>
              <a:t> program.</a:t>
            </a:r>
            <a:endParaRPr lang="en-US" sz="3200" dirty="0"/>
          </a:p>
        </p:txBody>
      </p:sp>
    </p:spTree>
    <p:extLst>
      <p:ext uri="{BB962C8B-B14F-4D97-AF65-F5344CB8AC3E}">
        <p14:creationId xmlns:p14="http://schemas.microsoft.com/office/powerpoint/2010/main" val="1148859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7212362" cy="1080120"/>
          </a:xfrm>
        </p:spPr>
        <p:txBody>
          <a:bodyPr/>
          <a:lstStyle/>
          <a:p>
            <a:r>
              <a:rPr lang="en-PH" dirty="0"/>
              <a:t>Letting the user decide when to quit</a:t>
            </a:r>
            <a:endParaRPr lang="en-US" dirty="0"/>
          </a:p>
        </p:txBody>
      </p:sp>
      <p:sp>
        <p:nvSpPr>
          <p:cNvPr id="3" name="Content Placeholder 2"/>
          <p:cNvSpPr>
            <a:spLocks noGrp="1"/>
          </p:cNvSpPr>
          <p:nvPr>
            <p:ph idx="1"/>
          </p:nvPr>
        </p:nvSpPr>
        <p:spPr>
          <a:xfrm>
            <a:off x="539552" y="2204864"/>
            <a:ext cx="7848922" cy="3312368"/>
          </a:xfrm>
        </p:spPr>
        <p:txBody>
          <a:bodyPr/>
          <a:lstStyle/>
          <a:p>
            <a:pPr marL="0" indent="0">
              <a:buNone/>
            </a:pPr>
            <a:r>
              <a:rPr lang="en-PH" sz="3200" dirty="0"/>
              <a:t>It turns out that infinite loops are also useful when you want to let the user be in charge of when to stop the loop. Suppose that you do not know what numbers a user is afraid of, so you want to count numbers until the user says to stop.</a:t>
            </a:r>
            <a:endParaRPr lang="en-US" sz="3200" dirty="0"/>
          </a:p>
        </p:txBody>
      </p:sp>
    </p:spTree>
    <p:extLst>
      <p:ext uri="{BB962C8B-B14F-4D97-AF65-F5344CB8AC3E}">
        <p14:creationId xmlns:p14="http://schemas.microsoft.com/office/powerpoint/2010/main" val="1190479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840656"/>
            <a:ext cx="8640960" cy="5972720"/>
          </a:xfrm>
        </p:spPr>
        <p:txBody>
          <a:bodyPr/>
          <a:lstStyle/>
          <a:p>
            <a:pPr marL="0" indent="0">
              <a:buNone/>
            </a:pPr>
            <a:r>
              <a:rPr lang="en-PH" sz="2000" dirty="0"/>
              <a:t>import </a:t>
            </a:r>
            <a:r>
              <a:rPr lang="en-PH" sz="2000" dirty="0" err="1"/>
              <a:t>java.util.Scanner</a:t>
            </a:r>
            <a:r>
              <a:rPr lang="en-PH" sz="2000" dirty="0"/>
              <a:t>;</a:t>
            </a:r>
            <a:endParaRPr lang="en-US" sz="2000" dirty="0"/>
          </a:p>
          <a:p>
            <a:pPr marL="0" indent="0">
              <a:buNone/>
            </a:pPr>
            <a:r>
              <a:rPr lang="en-PH" sz="2000" dirty="0" smtClean="0"/>
              <a:t>   public </a:t>
            </a:r>
            <a:r>
              <a:rPr lang="en-PH" sz="2000" dirty="0"/>
              <a:t>class </a:t>
            </a:r>
            <a:r>
              <a:rPr lang="en-PH" sz="2000" dirty="0" err="1"/>
              <a:t>NumberPhobia</a:t>
            </a:r>
            <a:r>
              <a:rPr lang="en-PH" sz="2000" dirty="0"/>
              <a:t> { </a:t>
            </a:r>
            <a:endParaRPr lang="en-US" sz="2000" dirty="0"/>
          </a:p>
          <a:p>
            <a:pPr marL="0" indent="0">
              <a:buNone/>
            </a:pPr>
            <a:r>
              <a:rPr lang="en-PH" sz="2000" dirty="0" smtClean="0"/>
              <a:t>     static </a:t>
            </a:r>
            <a:r>
              <a:rPr lang="en-PH" sz="2000" dirty="0"/>
              <a:t>Scanner </a:t>
            </a:r>
            <a:r>
              <a:rPr lang="en-PH" sz="2000" dirty="0" err="1"/>
              <a:t>sc</a:t>
            </a:r>
            <a:r>
              <a:rPr lang="en-PH" sz="2000" dirty="0"/>
              <a:t> = new Scanner(System.in); </a:t>
            </a:r>
            <a:endParaRPr lang="en-US" sz="2000" dirty="0"/>
          </a:p>
          <a:p>
            <a:pPr marL="0" indent="0">
              <a:buNone/>
            </a:pPr>
            <a:r>
              <a:rPr lang="en-PH" sz="2000" dirty="0" smtClean="0"/>
              <a:t>     public </a:t>
            </a:r>
            <a:r>
              <a:rPr lang="en-PH" sz="2000" dirty="0"/>
              <a:t>static void main(String[] </a:t>
            </a:r>
            <a:r>
              <a:rPr lang="en-PH" sz="2000" dirty="0" err="1"/>
              <a:t>args</a:t>
            </a:r>
            <a:r>
              <a:rPr lang="en-PH" sz="2000" dirty="0"/>
              <a:t>){ </a:t>
            </a:r>
            <a:endParaRPr lang="en-US" sz="2000" dirty="0"/>
          </a:p>
          <a:p>
            <a:pPr marL="0" indent="0">
              <a:buNone/>
            </a:pPr>
            <a:r>
              <a:rPr lang="en-US" sz="2000" dirty="0"/>
              <a:t> </a:t>
            </a:r>
            <a:r>
              <a:rPr lang="en-US" sz="2000" dirty="0" smtClean="0"/>
              <a:t>        </a:t>
            </a:r>
            <a:r>
              <a:rPr lang="en-PH" sz="2000" dirty="0" smtClean="0"/>
              <a:t>int </a:t>
            </a:r>
            <a:r>
              <a:rPr lang="en-PH" sz="2000" dirty="0"/>
              <a:t>number = 2; </a:t>
            </a:r>
            <a:endParaRPr lang="en-US" sz="2000" dirty="0"/>
          </a:p>
          <a:p>
            <a:pPr marL="0" indent="0">
              <a:buNone/>
            </a:pPr>
            <a:r>
              <a:rPr lang="en-PH" sz="2000" dirty="0" smtClean="0"/>
              <a:t>         String </a:t>
            </a:r>
            <a:r>
              <a:rPr lang="en-PH" sz="2000" dirty="0"/>
              <a:t>input; </a:t>
            </a:r>
            <a:endParaRPr lang="en-US" sz="2000" dirty="0"/>
          </a:p>
          <a:p>
            <a:pPr marL="0" indent="0">
              <a:buNone/>
            </a:pPr>
            <a:r>
              <a:rPr lang="en-PH" sz="2000" dirty="0" smtClean="0"/>
              <a:t>	 while </a:t>
            </a:r>
            <a:r>
              <a:rPr lang="en-PH" sz="2000" dirty="0"/>
              <a:t>(true) { </a:t>
            </a:r>
            <a:endParaRPr lang="en-US" sz="2000" dirty="0"/>
          </a:p>
          <a:p>
            <a:pPr marL="0" indent="0">
              <a:buNone/>
            </a:pPr>
            <a:r>
              <a:rPr lang="en-PH" sz="2000" dirty="0" smtClean="0"/>
              <a:t>	    System.out.println(number </a:t>
            </a:r>
            <a:r>
              <a:rPr lang="en-PH" sz="2000" dirty="0"/>
              <a:t>+ " "); </a:t>
            </a:r>
            <a:endParaRPr lang="en-US" sz="2000" dirty="0"/>
          </a:p>
          <a:p>
            <a:pPr marL="0" indent="0">
              <a:buNone/>
            </a:pPr>
            <a:r>
              <a:rPr lang="en-PH" sz="2000" dirty="0" smtClean="0"/>
              <a:t>                 System.out.print </a:t>
            </a:r>
            <a:r>
              <a:rPr lang="en-PH" sz="2000" dirty="0"/>
              <a:t>("Do you want to keep </a:t>
            </a:r>
            <a:r>
              <a:rPr lang="en-PH" sz="2000" dirty="0" smtClean="0"/>
              <a:t>counting</a:t>
            </a:r>
            <a:r>
              <a:rPr lang="en-PH" sz="2000" dirty="0"/>
              <a:t>?" + " (Y or N)"); </a:t>
            </a:r>
            <a:r>
              <a:rPr lang="en-PH" sz="2000" dirty="0" smtClean="0"/>
              <a:t>	    input </a:t>
            </a:r>
            <a:r>
              <a:rPr lang="en-PH" sz="2000" dirty="0"/>
              <a:t>= </a:t>
            </a:r>
            <a:r>
              <a:rPr lang="en-PH" sz="2000" dirty="0" err="1"/>
              <a:t>sc.next</a:t>
            </a:r>
            <a:r>
              <a:rPr lang="en-PH" sz="2000" dirty="0"/>
              <a:t>(); </a:t>
            </a:r>
            <a:endParaRPr lang="en-US" sz="2000" dirty="0"/>
          </a:p>
          <a:p>
            <a:pPr marL="0" indent="0">
              <a:buNone/>
            </a:pPr>
            <a:r>
              <a:rPr lang="en-PH" sz="2000" dirty="0" smtClean="0"/>
              <a:t>	    if </a:t>
            </a:r>
            <a:r>
              <a:rPr lang="en-PH" sz="2000" dirty="0"/>
              <a:t>(</a:t>
            </a:r>
            <a:r>
              <a:rPr lang="en-PH" sz="2000" dirty="0" err="1"/>
              <a:t>input.equalsIgnoreCase</a:t>
            </a:r>
            <a:r>
              <a:rPr lang="en-PH" sz="2000" dirty="0"/>
              <a:t>("N")) </a:t>
            </a:r>
            <a:endParaRPr lang="en-US" sz="2000" dirty="0"/>
          </a:p>
          <a:p>
            <a:pPr marL="0" indent="0">
              <a:buNone/>
            </a:pPr>
            <a:r>
              <a:rPr lang="en-PH" sz="2000" dirty="0" smtClean="0"/>
              <a:t>	        break</a:t>
            </a:r>
            <a:r>
              <a:rPr lang="en-PH" sz="2000" dirty="0"/>
              <a:t>; </a:t>
            </a:r>
            <a:endParaRPr lang="en-US" sz="2000" dirty="0"/>
          </a:p>
          <a:p>
            <a:pPr marL="0" indent="0">
              <a:buNone/>
            </a:pPr>
            <a:r>
              <a:rPr lang="en-PH" sz="2000" dirty="0"/>
              <a:t>	</a:t>
            </a:r>
            <a:r>
              <a:rPr lang="en-PH" sz="2000" dirty="0" smtClean="0"/>
              <a:t>    number</a:t>
            </a:r>
            <a:r>
              <a:rPr lang="en-PH" sz="2000" dirty="0"/>
              <a:t>+= 2; </a:t>
            </a:r>
            <a:endParaRPr lang="en-US" sz="2000" dirty="0"/>
          </a:p>
          <a:p>
            <a:pPr marL="0" indent="0">
              <a:buNone/>
            </a:pPr>
            <a:r>
              <a:rPr lang="en-PH" sz="2000" dirty="0" smtClean="0"/>
              <a:t>	} </a:t>
            </a:r>
            <a:endParaRPr lang="en-US" sz="2000" dirty="0"/>
          </a:p>
          <a:p>
            <a:pPr marL="0" indent="0">
              <a:buNone/>
            </a:pPr>
            <a:r>
              <a:rPr lang="en-PH" sz="2000" dirty="0" smtClean="0"/>
              <a:t>	System.out.println</a:t>
            </a:r>
            <a:r>
              <a:rPr lang="en-PH" sz="2000" dirty="0"/>
              <a:t>("\</a:t>
            </a:r>
            <a:r>
              <a:rPr lang="en-PH" sz="2000" dirty="0" err="1"/>
              <a:t>nWhew</a:t>
            </a:r>
            <a:r>
              <a:rPr lang="en-PH" sz="2000" dirty="0"/>
              <a:t>! That was close.\n");</a:t>
            </a:r>
            <a:endParaRPr lang="en-US" sz="2000" dirty="0"/>
          </a:p>
          <a:p>
            <a:pPr marL="0" indent="0">
              <a:buNone/>
            </a:pPr>
            <a:r>
              <a:rPr lang="en-PH" sz="2000" dirty="0" smtClean="0"/>
              <a:t>}}</a:t>
            </a:r>
            <a:endParaRPr lang="en-US" sz="2000" dirty="0"/>
          </a:p>
        </p:txBody>
      </p:sp>
    </p:spTree>
    <p:extLst>
      <p:ext uri="{BB962C8B-B14F-4D97-AF65-F5344CB8AC3E}">
        <p14:creationId xmlns:p14="http://schemas.microsoft.com/office/powerpoint/2010/main" val="137817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400720"/>
            <a:ext cx="6985000" cy="508000"/>
          </a:xfrm>
        </p:spPr>
        <p:txBody>
          <a:bodyPr/>
          <a:lstStyle/>
          <a:p>
            <a:r>
              <a:rPr lang="en-US" sz="2800" dirty="0"/>
              <a:t>Letting the user decide in another way</a:t>
            </a:r>
          </a:p>
        </p:txBody>
      </p:sp>
      <p:sp>
        <p:nvSpPr>
          <p:cNvPr id="3" name="Content Placeholder 2"/>
          <p:cNvSpPr>
            <a:spLocks noGrp="1"/>
          </p:cNvSpPr>
          <p:nvPr>
            <p:ph idx="1"/>
          </p:nvPr>
        </p:nvSpPr>
        <p:spPr>
          <a:xfrm>
            <a:off x="467544" y="1268760"/>
            <a:ext cx="7848922" cy="3888432"/>
          </a:xfrm>
        </p:spPr>
        <p:txBody>
          <a:bodyPr/>
          <a:lstStyle/>
          <a:p>
            <a:pPr marL="0" indent="0">
              <a:buNone/>
            </a:pPr>
            <a:r>
              <a:rPr lang="en-US" sz="3200" dirty="0"/>
              <a:t>Another way to write a loop that a user can opt out of is to test the input string in the while condition. The only trick here is that you must first initialize the input string to the value that continues the loop. Otherwise, the loop does not execute at all! </a:t>
            </a:r>
            <a:endParaRPr lang="en-US" sz="3200" dirty="0"/>
          </a:p>
        </p:txBody>
      </p:sp>
    </p:spTree>
    <p:extLst>
      <p:ext uri="{BB962C8B-B14F-4D97-AF65-F5344CB8AC3E}">
        <p14:creationId xmlns:p14="http://schemas.microsoft.com/office/powerpoint/2010/main" val="186421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908720"/>
            <a:ext cx="8712968" cy="5688632"/>
          </a:xfrm>
        </p:spPr>
        <p:txBody>
          <a:bodyPr/>
          <a:lstStyle/>
          <a:p>
            <a:pPr marL="0" indent="0">
              <a:buNone/>
            </a:pPr>
            <a:r>
              <a:rPr lang="en-US" sz="2000" dirty="0"/>
              <a:t>import </a:t>
            </a:r>
            <a:r>
              <a:rPr lang="en-US" sz="2000" dirty="0" err="1"/>
              <a:t>java.util.Scanner</a:t>
            </a:r>
            <a:r>
              <a:rPr lang="en-US" sz="2000" dirty="0"/>
              <a:t>;</a:t>
            </a:r>
          </a:p>
          <a:p>
            <a:pPr marL="0" indent="0">
              <a:buNone/>
            </a:pPr>
            <a:r>
              <a:rPr lang="en-US" sz="2000" dirty="0" smtClean="0"/>
              <a:t>     public </a:t>
            </a:r>
            <a:r>
              <a:rPr lang="en-US" sz="2000" dirty="0"/>
              <a:t>class NumberPhobia2{ </a:t>
            </a:r>
          </a:p>
          <a:p>
            <a:pPr marL="0" indent="0">
              <a:buNone/>
            </a:pPr>
            <a:r>
              <a:rPr lang="en-US" sz="2000" dirty="0" smtClean="0"/>
              <a:t>         static </a:t>
            </a:r>
            <a:r>
              <a:rPr lang="en-US" sz="2000" dirty="0"/>
              <a:t>Scanner </a:t>
            </a:r>
            <a:r>
              <a:rPr lang="en-US" sz="2000" dirty="0" err="1"/>
              <a:t>sc</a:t>
            </a:r>
            <a:r>
              <a:rPr lang="en-US" sz="2000" dirty="0"/>
              <a:t> = new Scanner(System.in); </a:t>
            </a:r>
          </a:p>
          <a:p>
            <a:pPr marL="0" indent="0">
              <a:buNone/>
            </a:pPr>
            <a:r>
              <a:rPr lang="en-US" sz="2000" dirty="0" smtClean="0"/>
              <a:t>         public </a:t>
            </a:r>
            <a:r>
              <a:rPr lang="en-US" sz="2000" dirty="0"/>
              <a:t>static void main(String[] </a:t>
            </a:r>
            <a:r>
              <a:rPr lang="en-US" sz="2000" dirty="0" err="1"/>
              <a:t>args</a:t>
            </a:r>
            <a:r>
              <a:rPr lang="en-US" sz="2000" dirty="0"/>
              <a:t>) { </a:t>
            </a:r>
          </a:p>
          <a:p>
            <a:pPr marL="0" indent="0">
              <a:buNone/>
            </a:pPr>
            <a:r>
              <a:rPr lang="en-US" sz="2000" dirty="0" smtClean="0"/>
              <a:t>	int </a:t>
            </a:r>
            <a:r>
              <a:rPr lang="en-US" sz="2000" dirty="0"/>
              <a:t>number = 2; </a:t>
            </a:r>
          </a:p>
          <a:p>
            <a:pPr marL="0" indent="0">
              <a:buNone/>
            </a:pPr>
            <a:r>
              <a:rPr lang="en-US" sz="2000" dirty="0" smtClean="0"/>
              <a:t>	String </a:t>
            </a:r>
            <a:r>
              <a:rPr lang="en-US" sz="2000" dirty="0"/>
              <a:t>input = "Y"; </a:t>
            </a:r>
          </a:p>
          <a:p>
            <a:pPr marL="0" indent="0">
              <a:buNone/>
            </a:pPr>
            <a:r>
              <a:rPr lang="en-US" sz="2000" dirty="0" smtClean="0"/>
              <a:t>	while </a:t>
            </a:r>
            <a:r>
              <a:rPr lang="en-US" sz="2000" dirty="0"/>
              <a:t>(</a:t>
            </a:r>
            <a:r>
              <a:rPr lang="en-US" sz="2000" dirty="0" err="1"/>
              <a:t>input.equalsIgnoreCase</a:t>
            </a:r>
            <a:r>
              <a:rPr lang="en-US" sz="2000" dirty="0"/>
              <a:t>("Y")) { </a:t>
            </a:r>
          </a:p>
          <a:p>
            <a:pPr marL="0" indent="0">
              <a:buNone/>
            </a:pPr>
            <a:r>
              <a:rPr lang="en-US" sz="2000" dirty="0" smtClean="0"/>
              <a:t>	    System.out.println(number </a:t>
            </a:r>
            <a:r>
              <a:rPr lang="en-US" sz="2000" dirty="0"/>
              <a:t>+ " "); </a:t>
            </a:r>
          </a:p>
          <a:p>
            <a:pPr marL="0" indent="0">
              <a:buNone/>
            </a:pPr>
            <a:r>
              <a:rPr lang="en-US" sz="2000" dirty="0" smtClean="0"/>
              <a:t>	    System.out.print </a:t>
            </a:r>
            <a:r>
              <a:rPr lang="en-US" sz="2000" dirty="0"/>
              <a:t>("Do you want to keep counting?" + " (Y or N)"); </a:t>
            </a:r>
          </a:p>
          <a:p>
            <a:pPr marL="0" indent="0">
              <a:buNone/>
            </a:pPr>
            <a:r>
              <a:rPr lang="en-US" sz="2000" dirty="0" smtClean="0"/>
              <a:t>	    input </a:t>
            </a:r>
            <a:r>
              <a:rPr lang="en-US" sz="2000" dirty="0"/>
              <a:t>= </a:t>
            </a:r>
            <a:r>
              <a:rPr lang="en-US" sz="2000" dirty="0" err="1"/>
              <a:t>sc.next</a:t>
            </a:r>
            <a:r>
              <a:rPr lang="en-US" sz="2000" dirty="0"/>
              <a:t>(); </a:t>
            </a:r>
          </a:p>
          <a:p>
            <a:pPr marL="0" indent="0">
              <a:buNone/>
            </a:pPr>
            <a:r>
              <a:rPr lang="en-US" sz="2000" dirty="0" smtClean="0"/>
              <a:t>  	    number </a:t>
            </a:r>
            <a:r>
              <a:rPr lang="en-US" sz="2000" dirty="0"/>
              <a:t>+= 2; </a:t>
            </a:r>
          </a:p>
          <a:p>
            <a:pPr marL="0" indent="0">
              <a:buNone/>
            </a:pPr>
            <a:r>
              <a:rPr lang="en-US" sz="2000" dirty="0" smtClean="0"/>
              <a:t>  	 } </a:t>
            </a:r>
            <a:endParaRPr lang="en-US" sz="2000" dirty="0"/>
          </a:p>
          <a:p>
            <a:pPr marL="0" indent="0">
              <a:buNone/>
            </a:pPr>
            <a:r>
              <a:rPr lang="en-US" sz="2000" dirty="0" smtClean="0"/>
              <a:t>	System.out.println</a:t>
            </a:r>
            <a:r>
              <a:rPr lang="en-US" sz="2000" dirty="0"/>
              <a:t>("\</a:t>
            </a:r>
            <a:r>
              <a:rPr lang="en-US" sz="2000" dirty="0" err="1"/>
              <a:t>nWhew</a:t>
            </a:r>
            <a:r>
              <a:rPr lang="en-US" sz="2000" dirty="0"/>
              <a:t>! That was close."); </a:t>
            </a:r>
          </a:p>
          <a:p>
            <a:pPr marL="0" indent="0">
              <a:buNone/>
            </a:pPr>
            <a:r>
              <a:rPr lang="en-US" sz="2000" dirty="0"/>
              <a:t> </a:t>
            </a:r>
            <a:r>
              <a:rPr lang="en-US" sz="2000" dirty="0" smtClean="0"/>
              <a:t>       }</a:t>
            </a:r>
            <a:endParaRPr lang="en-US" sz="2000" dirty="0"/>
          </a:p>
          <a:p>
            <a:pPr marL="0" indent="0">
              <a:buNone/>
            </a:pPr>
            <a:r>
              <a:rPr lang="en-US" sz="2000" dirty="0"/>
              <a:t>}</a:t>
            </a:r>
            <a:endParaRPr lang="en-US" sz="2000" dirty="0"/>
          </a:p>
        </p:txBody>
      </p:sp>
    </p:spTree>
    <p:extLst>
      <p:ext uri="{BB962C8B-B14F-4D97-AF65-F5344CB8AC3E}">
        <p14:creationId xmlns:p14="http://schemas.microsoft.com/office/powerpoint/2010/main" val="4062714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Using the continue Statement</a:t>
            </a:r>
            <a:endParaRPr lang="en-US" dirty="0"/>
          </a:p>
        </p:txBody>
      </p:sp>
      <p:sp>
        <p:nvSpPr>
          <p:cNvPr id="3" name="Content Placeholder 2"/>
          <p:cNvSpPr>
            <a:spLocks noGrp="1"/>
          </p:cNvSpPr>
          <p:nvPr>
            <p:ph idx="1"/>
          </p:nvPr>
        </p:nvSpPr>
        <p:spPr>
          <a:xfrm>
            <a:off x="611560" y="1628800"/>
            <a:ext cx="7848922" cy="3528392"/>
          </a:xfrm>
        </p:spPr>
        <p:txBody>
          <a:bodyPr/>
          <a:lstStyle/>
          <a:p>
            <a:pPr marL="0" indent="0">
              <a:buNone/>
            </a:pPr>
            <a:r>
              <a:rPr lang="en-PH" sz="3600" dirty="0"/>
              <a:t>The break statement is rather harsh: It completely bails out of the loop. Sometimes that is what you need — but just as often, you do not really need to quit the loop; you just need to skip a particular iteration of the loop</a:t>
            </a:r>
            <a:endParaRPr lang="en-US" sz="3600" dirty="0"/>
          </a:p>
        </p:txBody>
      </p:sp>
    </p:spTree>
    <p:extLst>
      <p:ext uri="{BB962C8B-B14F-4D97-AF65-F5344CB8AC3E}">
        <p14:creationId xmlns:p14="http://schemas.microsoft.com/office/powerpoint/2010/main" val="123753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7848922" cy="3600400"/>
          </a:xfrm>
        </p:spPr>
        <p:txBody>
          <a:bodyPr/>
          <a:lstStyle/>
          <a:p>
            <a:pPr marL="0" indent="0">
              <a:buNone/>
            </a:pPr>
            <a:r>
              <a:rPr lang="en-PH" sz="3200" dirty="0" smtClean="0"/>
              <a:t>The </a:t>
            </a:r>
            <a:r>
              <a:rPr lang="en-PH" sz="3200" b="1" i="1" dirty="0"/>
              <a:t>“continue”</a:t>
            </a:r>
            <a:r>
              <a:rPr lang="en-PH" sz="3200" dirty="0"/>
              <a:t> statement sends control right back to the top of the loop, where the expression is immediately evaluated again. If the expression is still true, the loop’s statement or block is executed again.</a:t>
            </a:r>
            <a:endParaRPr lang="en-US" sz="3200" dirty="0"/>
          </a:p>
        </p:txBody>
      </p:sp>
    </p:spTree>
    <p:extLst>
      <p:ext uri="{BB962C8B-B14F-4D97-AF65-F5344CB8AC3E}">
        <p14:creationId xmlns:p14="http://schemas.microsoft.com/office/powerpoint/2010/main" val="750700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7848922" cy="5949280"/>
          </a:xfrm>
        </p:spPr>
        <p:txBody>
          <a:bodyPr/>
          <a:lstStyle/>
          <a:p>
            <a:pPr marL="0" indent="0">
              <a:buNone/>
            </a:pPr>
            <a:r>
              <a:rPr lang="en-PH" dirty="0"/>
              <a:t>public class Dodecaphobia3{ </a:t>
            </a:r>
            <a:endParaRPr lang="en-US" dirty="0"/>
          </a:p>
          <a:p>
            <a:pPr marL="0" indent="0">
              <a:buNone/>
            </a:pPr>
            <a:r>
              <a:rPr lang="en-PH" sz="2700" dirty="0"/>
              <a:t> </a:t>
            </a:r>
            <a:r>
              <a:rPr lang="en-PH" sz="2700" dirty="0" smtClean="0"/>
              <a:t>   public </a:t>
            </a:r>
            <a:r>
              <a:rPr lang="en-PH" sz="2700" dirty="0"/>
              <a:t>static void main(String[] </a:t>
            </a:r>
            <a:r>
              <a:rPr lang="en-PH" sz="2700" dirty="0" err="1"/>
              <a:t>args</a:t>
            </a:r>
            <a:r>
              <a:rPr lang="en-PH" sz="2700" dirty="0"/>
              <a:t>) { </a:t>
            </a:r>
            <a:endParaRPr lang="en-US" sz="2700" dirty="0"/>
          </a:p>
          <a:p>
            <a:pPr marL="0" indent="0">
              <a:buNone/>
            </a:pPr>
            <a:r>
              <a:rPr lang="en-PH" sz="2700" dirty="0" smtClean="0"/>
              <a:t>       int </a:t>
            </a:r>
            <a:r>
              <a:rPr lang="en-PH" sz="2700" dirty="0"/>
              <a:t>number = 0; </a:t>
            </a:r>
            <a:endParaRPr lang="en-US" sz="2700" dirty="0"/>
          </a:p>
          <a:p>
            <a:pPr marL="0" indent="0">
              <a:buNone/>
            </a:pPr>
            <a:r>
              <a:rPr lang="en-PH" sz="2700" dirty="0" smtClean="0"/>
              <a:t>       while </a:t>
            </a:r>
            <a:r>
              <a:rPr lang="en-PH" sz="2700" dirty="0"/>
              <a:t>(number &lt; 20) { </a:t>
            </a:r>
            <a:endParaRPr lang="en-US" sz="2700" dirty="0"/>
          </a:p>
          <a:p>
            <a:pPr marL="0" indent="0">
              <a:buNone/>
            </a:pPr>
            <a:r>
              <a:rPr lang="en-PH" sz="2700" dirty="0" smtClean="0"/>
              <a:t>	  number </a:t>
            </a:r>
            <a:r>
              <a:rPr lang="en-PH" sz="2700" dirty="0"/>
              <a:t>+= 2; </a:t>
            </a:r>
            <a:endParaRPr lang="en-US" sz="2700" dirty="0"/>
          </a:p>
          <a:p>
            <a:pPr marL="0" indent="0">
              <a:buNone/>
            </a:pPr>
            <a:r>
              <a:rPr lang="en-PH" sz="2700" dirty="0" smtClean="0"/>
              <a:t>	  if </a:t>
            </a:r>
            <a:r>
              <a:rPr lang="en-PH" sz="2700" dirty="0"/>
              <a:t>(number == 12) </a:t>
            </a:r>
            <a:endParaRPr lang="en-US" sz="2700" dirty="0" smtClean="0"/>
          </a:p>
          <a:p>
            <a:pPr marL="0" indent="0">
              <a:buNone/>
            </a:pPr>
            <a:r>
              <a:rPr lang="en-PH" sz="2700" dirty="0" smtClean="0"/>
              <a:t>	     continue</a:t>
            </a:r>
            <a:r>
              <a:rPr lang="en-PH" sz="2700" dirty="0"/>
              <a:t>; </a:t>
            </a:r>
            <a:endParaRPr lang="en-US" sz="2700" dirty="0"/>
          </a:p>
          <a:p>
            <a:pPr marL="0" indent="0">
              <a:buNone/>
            </a:pPr>
            <a:r>
              <a:rPr lang="en-PH" sz="2700" dirty="0" smtClean="0"/>
              <a:t>	  System.out.print(number </a:t>
            </a:r>
            <a:r>
              <a:rPr lang="en-PH" sz="2700" dirty="0"/>
              <a:t>+ " "); </a:t>
            </a:r>
            <a:endParaRPr lang="en-US" sz="2700" dirty="0"/>
          </a:p>
          <a:p>
            <a:pPr marL="0" indent="0">
              <a:buNone/>
            </a:pPr>
            <a:r>
              <a:rPr lang="en-US" sz="2700" dirty="0"/>
              <a:t>	</a:t>
            </a:r>
            <a:r>
              <a:rPr lang="en-PH" sz="2300" dirty="0" smtClean="0"/>
              <a:t>}</a:t>
            </a:r>
            <a:endParaRPr lang="en-US" sz="2300" dirty="0"/>
          </a:p>
          <a:p>
            <a:pPr marL="0" indent="0">
              <a:buNone/>
            </a:pPr>
            <a:r>
              <a:rPr lang="en-PH" sz="2700" dirty="0" smtClean="0"/>
              <a:t>	System.out.println</a:t>
            </a:r>
            <a:r>
              <a:rPr lang="en-PH" sz="2700" dirty="0"/>
              <a:t>(); </a:t>
            </a:r>
            <a:endParaRPr lang="en-US" sz="2700" dirty="0"/>
          </a:p>
          <a:p>
            <a:pPr marL="0" indent="0">
              <a:buNone/>
            </a:pPr>
            <a:r>
              <a:rPr lang="en-PH" sz="2700" dirty="0"/>
              <a:t> </a:t>
            </a:r>
            <a:r>
              <a:rPr lang="en-PH" sz="2700" dirty="0" smtClean="0"/>
              <a:t>    }</a:t>
            </a:r>
            <a:endParaRPr lang="en-US" sz="2700" dirty="0"/>
          </a:p>
          <a:p>
            <a:pPr marL="0" indent="0">
              <a:buNone/>
            </a:pPr>
            <a:r>
              <a:rPr lang="en-PH" sz="2700" dirty="0" smtClean="0"/>
              <a:t> }</a:t>
            </a:r>
            <a:endParaRPr lang="en-US" sz="2700" dirty="0"/>
          </a:p>
        </p:txBody>
      </p:sp>
      <p:sp>
        <p:nvSpPr>
          <p:cNvPr id="5" name="Title 1"/>
          <p:cNvSpPr>
            <a:spLocks noGrp="1"/>
          </p:cNvSpPr>
          <p:nvPr>
            <p:ph type="title"/>
          </p:nvPr>
        </p:nvSpPr>
        <p:spPr>
          <a:xfrm>
            <a:off x="323528" y="188640"/>
            <a:ext cx="6985000" cy="508000"/>
          </a:xfrm>
        </p:spPr>
        <p:txBody>
          <a:bodyPr/>
          <a:lstStyle/>
          <a:p>
            <a:r>
              <a:rPr lang="en-PH" dirty="0" smtClean="0"/>
              <a:t>Example</a:t>
            </a:r>
            <a:endParaRPr lang="en-US" dirty="0"/>
          </a:p>
        </p:txBody>
      </p:sp>
    </p:spTree>
    <p:extLst>
      <p:ext uri="{BB962C8B-B14F-4D97-AF65-F5344CB8AC3E}">
        <p14:creationId xmlns:p14="http://schemas.microsoft.com/office/powerpoint/2010/main" val="1333415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do-while Loops</a:t>
            </a:r>
            <a:endParaRPr lang="en-US" dirty="0"/>
          </a:p>
        </p:txBody>
      </p:sp>
      <p:sp>
        <p:nvSpPr>
          <p:cNvPr id="3" name="Content Placeholder 2"/>
          <p:cNvSpPr>
            <a:spLocks noGrp="1"/>
          </p:cNvSpPr>
          <p:nvPr>
            <p:ph idx="1"/>
          </p:nvPr>
        </p:nvSpPr>
        <p:spPr>
          <a:xfrm>
            <a:off x="251520" y="1052736"/>
            <a:ext cx="7848922" cy="5040560"/>
          </a:xfrm>
        </p:spPr>
        <p:txBody>
          <a:bodyPr/>
          <a:lstStyle/>
          <a:p>
            <a:pPr marL="0" indent="0">
              <a:buNone/>
            </a:pPr>
            <a:r>
              <a:rPr lang="en-PH" dirty="0"/>
              <a:t>A do-while loop (sometimes just called a do loop) is similar to a while loop, but with a critical difference: In a do-while loop, the condition that stops the loop isn’t tested until after the statements in the loop have executed. The basic form of a do-while loop is this:</a:t>
            </a:r>
            <a:endParaRPr lang="en-US" dirty="0"/>
          </a:p>
          <a:p>
            <a:pPr marL="0" indent="0">
              <a:buNone/>
            </a:pPr>
            <a:endParaRPr lang="en-PH" dirty="0" smtClean="0"/>
          </a:p>
          <a:p>
            <a:pPr marL="0" indent="0">
              <a:buNone/>
            </a:pPr>
            <a:r>
              <a:rPr lang="en-PH" dirty="0" smtClean="0"/>
              <a:t>  do</a:t>
            </a:r>
            <a:endParaRPr lang="en-US" dirty="0"/>
          </a:p>
          <a:p>
            <a:pPr marL="0" indent="0">
              <a:buNone/>
            </a:pPr>
            <a:r>
              <a:rPr lang="en-PH" dirty="0" smtClean="0"/>
              <a:t>	Statement</a:t>
            </a:r>
            <a:endParaRPr lang="en-US" dirty="0"/>
          </a:p>
          <a:p>
            <a:pPr marL="0" indent="0">
              <a:buNone/>
            </a:pPr>
            <a:r>
              <a:rPr lang="en-PH" dirty="0" smtClean="0"/>
              <a:t>  while </a:t>
            </a:r>
            <a:r>
              <a:rPr lang="en-PH" dirty="0"/>
              <a:t>(expression);</a:t>
            </a:r>
            <a:endParaRPr lang="en-US" dirty="0"/>
          </a:p>
        </p:txBody>
      </p:sp>
    </p:spTree>
    <p:extLst>
      <p:ext uri="{BB962C8B-B14F-4D97-AF65-F5344CB8AC3E}">
        <p14:creationId xmlns:p14="http://schemas.microsoft.com/office/powerpoint/2010/main" val="3382345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1124744"/>
            <a:ext cx="7848922" cy="5400600"/>
          </a:xfrm>
        </p:spPr>
        <p:txBody>
          <a:bodyPr/>
          <a:lstStyle/>
          <a:p>
            <a:pPr marL="0" indent="0">
              <a:buNone/>
            </a:pPr>
            <a:r>
              <a:rPr lang="en-PH" dirty="0" smtClean="0"/>
              <a:t>public </a:t>
            </a:r>
            <a:r>
              <a:rPr lang="en-PH" dirty="0"/>
              <a:t>class EvenCounter2{ </a:t>
            </a:r>
            <a:endParaRPr lang="en-US" dirty="0"/>
          </a:p>
          <a:p>
            <a:pPr marL="0" indent="0">
              <a:buNone/>
            </a:pPr>
            <a:r>
              <a:rPr lang="en-PH" dirty="0"/>
              <a:t> </a:t>
            </a:r>
            <a:r>
              <a:rPr lang="en-PH" dirty="0" smtClean="0"/>
              <a:t>    public </a:t>
            </a:r>
            <a:r>
              <a:rPr lang="en-PH" dirty="0"/>
              <a:t>static void main(String[] </a:t>
            </a:r>
            <a:r>
              <a:rPr lang="en-PH" dirty="0" err="1"/>
              <a:t>args</a:t>
            </a:r>
            <a:r>
              <a:rPr lang="en-PH" dirty="0"/>
              <a:t>) { </a:t>
            </a:r>
            <a:endParaRPr lang="en-US" dirty="0" smtClean="0"/>
          </a:p>
          <a:p>
            <a:pPr marL="0" indent="0">
              <a:buNone/>
            </a:pPr>
            <a:r>
              <a:rPr lang="en-PH" dirty="0" smtClean="0"/>
              <a:t>	int number = 2; </a:t>
            </a:r>
            <a:endParaRPr lang="en-US" dirty="0" smtClean="0"/>
          </a:p>
          <a:p>
            <a:pPr marL="0" indent="0">
              <a:buNone/>
            </a:pPr>
            <a:r>
              <a:rPr lang="en-PH" dirty="0" smtClean="0"/>
              <a:t>	do </a:t>
            </a:r>
            <a:r>
              <a:rPr lang="en-PH" dirty="0"/>
              <a:t>{ </a:t>
            </a:r>
            <a:endParaRPr lang="en-US" dirty="0"/>
          </a:p>
          <a:p>
            <a:pPr marL="0" indent="0">
              <a:buNone/>
            </a:pPr>
            <a:r>
              <a:rPr lang="en-PH" dirty="0" smtClean="0"/>
              <a:t>	      System.out.print(number </a:t>
            </a:r>
            <a:r>
              <a:rPr lang="en-PH" dirty="0"/>
              <a:t>+ " "); </a:t>
            </a:r>
            <a:endParaRPr lang="en-US" dirty="0"/>
          </a:p>
          <a:p>
            <a:pPr marL="0" indent="0">
              <a:buNone/>
            </a:pPr>
            <a:r>
              <a:rPr lang="en-PH" dirty="0" smtClean="0"/>
              <a:t>	      number </a:t>
            </a:r>
            <a:r>
              <a:rPr lang="en-PH" dirty="0"/>
              <a:t>+= 2; </a:t>
            </a:r>
            <a:endParaRPr lang="en-US" dirty="0"/>
          </a:p>
          <a:p>
            <a:pPr marL="0" indent="0">
              <a:buNone/>
            </a:pPr>
            <a:r>
              <a:rPr lang="en-PH" dirty="0" smtClean="0"/>
              <a:t>	 } </a:t>
            </a:r>
            <a:r>
              <a:rPr lang="en-PH" dirty="0"/>
              <a:t>while (number &lt;= 20); </a:t>
            </a:r>
            <a:endParaRPr lang="en-US" dirty="0"/>
          </a:p>
          <a:p>
            <a:pPr marL="0" indent="0">
              <a:buNone/>
            </a:pPr>
            <a:r>
              <a:rPr lang="en-PH" dirty="0" smtClean="0"/>
              <a:t>	</a:t>
            </a:r>
          </a:p>
          <a:p>
            <a:pPr marL="0" indent="0">
              <a:buNone/>
            </a:pPr>
            <a:r>
              <a:rPr lang="en-PH" dirty="0"/>
              <a:t>	</a:t>
            </a:r>
            <a:r>
              <a:rPr lang="en-PH" dirty="0" smtClean="0"/>
              <a:t>System.out.println</a:t>
            </a:r>
            <a:r>
              <a:rPr lang="en-PH" dirty="0"/>
              <a:t>(); </a:t>
            </a:r>
            <a:endParaRPr lang="en-US" dirty="0"/>
          </a:p>
          <a:p>
            <a:pPr marL="0" indent="0">
              <a:buNone/>
            </a:pPr>
            <a:r>
              <a:rPr lang="en-PH" dirty="0"/>
              <a:t>}}</a:t>
            </a:r>
            <a:endParaRPr lang="en-US" dirty="0"/>
          </a:p>
        </p:txBody>
      </p:sp>
    </p:spTree>
    <p:extLst>
      <p:ext uri="{BB962C8B-B14F-4D97-AF65-F5344CB8AC3E}">
        <p14:creationId xmlns:p14="http://schemas.microsoft.com/office/powerpoint/2010/main" val="3882972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a:t>The while statement</a:t>
            </a:r>
            <a:endParaRPr lang="en-US" dirty="0"/>
          </a:p>
        </p:txBody>
      </p:sp>
      <p:sp>
        <p:nvSpPr>
          <p:cNvPr id="3" name="Content Placeholder 2"/>
          <p:cNvSpPr>
            <a:spLocks noGrp="1"/>
          </p:cNvSpPr>
          <p:nvPr>
            <p:ph idx="1"/>
          </p:nvPr>
        </p:nvSpPr>
        <p:spPr>
          <a:xfrm>
            <a:off x="755576" y="1340768"/>
            <a:ext cx="7344816" cy="4176464"/>
          </a:xfrm>
        </p:spPr>
        <p:txBody>
          <a:bodyPr/>
          <a:lstStyle/>
          <a:p>
            <a:pPr marL="0" indent="0">
              <a:buNone/>
            </a:pPr>
            <a:r>
              <a:rPr lang="en-PH" sz="3200" dirty="0"/>
              <a:t>The basic format of the while statement </a:t>
            </a:r>
            <a:endParaRPr lang="en-US" sz="3200" dirty="0"/>
          </a:p>
          <a:p>
            <a:pPr marL="0" indent="0">
              <a:buNone/>
            </a:pPr>
            <a:endParaRPr lang="en-PH" sz="3200" dirty="0" smtClean="0"/>
          </a:p>
          <a:p>
            <a:pPr marL="0" indent="0">
              <a:buNone/>
            </a:pPr>
            <a:r>
              <a:rPr lang="en-PH" sz="3200" dirty="0" smtClean="0"/>
              <a:t>while </a:t>
            </a:r>
            <a:r>
              <a:rPr lang="en-PH" sz="3200" dirty="0"/>
              <a:t>(expression)</a:t>
            </a:r>
            <a:endParaRPr lang="en-US" sz="3200" dirty="0"/>
          </a:p>
          <a:p>
            <a:pPr marL="0" indent="0">
              <a:buNone/>
            </a:pPr>
            <a:r>
              <a:rPr lang="en-PH" sz="3200" dirty="0" smtClean="0"/>
              <a:t>       statement</a:t>
            </a:r>
            <a:endParaRPr lang="en-US" sz="3200" dirty="0"/>
          </a:p>
        </p:txBody>
      </p:sp>
    </p:spTree>
    <p:extLst>
      <p:ext uri="{BB962C8B-B14F-4D97-AF65-F5344CB8AC3E}">
        <p14:creationId xmlns:p14="http://schemas.microsoft.com/office/powerpoint/2010/main" val="422998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23528" y="332656"/>
            <a:ext cx="4464496" cy="5904655"/>
          </a:xfrm>
          <a:prstGeom prst="rect">
            <a:avLst/>
          </a:prstGeom>
        </p:spPr>
      </p:pic>
      <p:sp>
        <p:nvSpPr>
          <p:cNvPr id="6" name="Rectangle 5"/>
          <p:cNvSpPr/>
          <p:nvPr/>
        </p:nvSpPr>
        <p:spPr>
          <a:xfrm>
            <a:off x="4355976" y="4365104"/>
            <a:ext cx="3147095" cy="1004570"/>
          </a:xfrm>
          <a:prstGeom prst="rect">
            <a:avLst/>
          </a:prstGeom>
        </p:spPr>
        <p:txBody>
          <a:bodyPr wrap="square">
            <a:spAutoFit/>
          </a:bodyPr>
          <a:lstStyle/>
          <a:p>
            <a:pPr marL="457200" marR="0">
              <a:lnSpc>
                <a:spcPct val="150000"/>
              </a:lnSpc>
              <a:spcBef>
                <a:spcPts val="0"/>
              </a:spcBef>
              <a:spcAft>
                <a:spcPts val="0"/>
              </a:spcAft>
            </a:pPr>
            <a:r>
              <a:rPr lang="en-PH"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Figure 5-2: The flowchart for a do-while loop.</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425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400720"/>
            <a:ext cx="6985000" cy="508000"/>
          </a:xfrm>
        </p:spPr>
        <p:txBody>
          <a:bodyPr/>
          <a:lstStyle/>
          <a:p>
            <a:r>
              <a:rPr lang="en-PH" dirty="0"/>
              <a:t>The For Loop</a:t>
            </a:r>
            <a:endParaRPr lang="en-US" dirty="0"/>
          </a:p>
        </p:txBody>
      </p:sp>
      <p:sp>
        <p:nvSpPr>
          <p:cNvPr id="3" name="Content Placeholder 2"/>
          <p:cNvSpPr>
            <a:spLocks noGrp="1"/>
          </p:cNvSpPr>
          <p:nvPr>
            <p:ph idx="1"/>
          </p:nvPr>
        </p:nvSpPr>
        <p:spPr>
          <a:xfrm>
            <a:off x="827584" y="1412776"/>
            <a:ext cx="7272858" cy="4680520"/>
          </a:xfrm>
        </p:spPr>
        <p:txBody>
          <a:bodyPr/>
          <a:lstStyle/>
          <a:p>
            <a:pPr marL="0" indent="0">
              <a:buNone/>
            </a:pPr>
            <a:r>
              <a:rPr lang="en-PH" sz="3200" dirty="0"/>
              <a:t>The basic principle behind a for loop is that the loop itself maintains a counter variable — that is, a variable whose value increases each time the body of the loop is executed. If you want a loop that counts from 1 to 10, you’d use a counter variable that starts with a value of 1 and is increased by 1 each time through the loop. </a:t>
            </a:r>
            <a:endParaRPr lang="en-US" sz="3200" dirty="0"/>
          </a:p>
        </p:txBody>
      </p:sp>
    </p:spTree>
    <p:extLst>
      <p:ext uri="{BB962C8B-B14F-4D97-AF65-F5344CB8AC3E}">
        <p14:creationId xmlns:p14="http://schemas.microsoft.com/office/powerpoint/2010/main" val="1246048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400720"/>
            <a:ext cx="6985000" cy="508000"/>
          </a:xfrm>
        </p:spPr>
        <p:txBody>
          <a:bodyPr/>
          <a:lstStyle/>
          <a:p>
            <a:r>
              <a:rPr lang="en-PH" dirty="0"/>
              <a:t>Format of the for loop</a:t>
            </a:r>
            <a:endParaRPr lang="en-US" dirty="0"/>
          </a:p>
        </p:txBody>
      </p:sp>
      <p:sp>
        <p:nvSpPr>
          <p:cNvPr id="3" name="Content Placeholder 2"/>
          <p:cNvSpPr>
            <a:spLocks noGrp="1"/>
          </p:cNvSpPr>
          <p:nvPr>
            <p:ph idx="1"/>
          </p:nvPr>
        </p:nvSpPr>
        <p:spPr>
          <a:xfrm>
            <a:off x="467544" y="1412776"/>
            <a:ext cx="8316416" cy="648072"/>
          </a:xfrm>
        </p:spPr>
        <p:txBody>
          <a:bodyPr/>
          <a:lstStyle/>
          <a:p>
            <a:pPr marL="0" indent="0">
              <a:buNone/>
            </a:pPr>
            <a:r>
              <a:rPr lang="en-PH" sz="2000" dirty="0"/>
              <a:t>for (initialization-expression; </a:t>
            </a:r>
            <a:r>
              <a:rPr lang="en-PH" sz="2000" dirty="0" smtClean="0"/>
              <a:t>test-expression</a:t>
            </a:r>
            <a:r>
              <a:rPr lang="en-PH" sz="2000" dirty="0"/>
              <a:t>; count-expression) </a:t>
            </a:r>
            <a:r>
              <a:rPr lang="en-PH" sz="2000" dirty="0" smtClean="0"/>
              <a:t>	statement</a:t>
            </a:r>
            <a:r>
              <a:rPr lang="en-PH" sz="2000" dirty="0"/>
              <a:t>;</a:t>
            </a:r>
            <a:endParaRPr lang="en-US" sz="2000" dirty="0"/>
          </a:p>
        </p:txBody>
      </p:sp>
      <p:sp>
        <p:nvSpPr>
          <p:cNvPr id="4" name="Rectangle 3"/>
          <p:cNvSpPr/>
          <p:nvPr/>
        </p:nvSpPr>
        <p:spPr>
          <a:xfrm>
            <a:off x="611560" y="3429000"/>
            <a:ext cx="7704856" cy="1569660"/>
          </a:xfrm>
          <a:prstGeom prst="rect">
            <a:avLst/>
          </a:prstGeom>
        </p:spPr>
        <p:txBody>
          <a:bodyPr wrap="square">
            <a:spAutoFit/>
          </a:bodyPr>
          <a:lstStyle/>
          <a:p>
            <a:r>
              <a:rPr lang="en-PH" sz="3200" dirty="0">
                <a:solidFill>
                  <a:schemeClr val="bg1"/>
                </a:solidFill>
                <a:latin typeface="Times New Roman" panose="02020603050405020304" pitchFamily="18" charset="0"/>
                <a:ea typeface="Calibri" panose="020F0502020204030204" pitchFamily="34" charset="0"/>
              </a:rPr>
              <a:t>The three expressions in the parentheses following the keyword for control how the for loop works</a:t>
            </a:r>
            <a:endParaRPr lang="en-US" sz="3200" dirty="0">
              <a:solidFill>
                <a:schemeClr val="bg1"/>
              </a:solidFill>
            </a:endParaRPr>
          </a:p>
        </p:txBody>
      </p:sp>
    </p:spTree>
    <p:extLst>
      <p:ext uri="{BB962C8B-B14F-4D97-AF65-F5344CB8AC3E}">
        <p14:creationId xmlns:p14="http://schemas.microsoft.com/office/powerpoint/2010/main" val="142908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136904" cy="5688632"/>
          </a:xfrm>
        </p:spPr>
        <p:txBody>
          <a:bodyPr/>
          <a:lstStyle/>
          <a:p>
            <a:pPr marL="742950" lvl="0" indent="-742950">
              <a:buFont typeface="+mj-lt"/>
              <a:buAutoNum type="arabicPeriod"/>
            </a:pPr>
            <a:r>
              <a:rPr lang="en-PH" dirty="0" smtClean="0"/>
              <a:t>The </a:t>
            </a:r>
            <a:r>
              <a:rPr lang="en-PH" dirty="0"/>
              <a:t>initialization expression is executed before the loop begins. Usually, you use this expression to initialize the counter variable. If you have not declared the counter variable before the for statement, you can declare it here too.</a:t>
            </a:r>
            <a:endParaRPr lang="en-US" dirty="0"/>
          </a:p>
        </p:txBody>
      </p:sp>
    </p:spTree>
    <p:extLst>
      <p:ext uri="{BB962C8B-B14F-4D97-AF65-F5344CB8AC3E}">
        <p14:creationId xmlns:p14="http://schemas.microsoft.com/office/powerpoint/2010/main" val="13784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280920" cy="5688632"/>
          </a:xfrm>
        </p:spPr>
        <p:txBody>
          <a:bodyPr/>
          <a:lstStyle/>
          <a:p>
            <a:pPr marL="742950" lvl="0" indent="-742950">
              <a:buFont typeface="+mj-lt"/>
              <a:buAutoNum type="arabicPeriod" startAt="2"/>
            </a:pPr>
            <a:r>
              <a:rPr lang="en-PH" dirty="0" smtClean="0"/>
              <a:t>The </a:t>
            </a:r>
            <a:r>
              <a:rPr lang="en-PH" dirty="0"/>
              <a:t>test expression is evaluated each time the loop is executed to determine whether the loop should keep looping. Usually, this expression tests the counter variable to make sure that it is still less than or equal to the value you want to count to. </a:t>
            </a:r>
            <a:endParaRPr lang="en-US" dirty="0"/>
          </a:p>
        </p:txBody>
      </p:sp>
    </p:spTree>
    <p:extLst>
      <p:ext uri="{BB962C8B-B14F-4D97-AF65-F5344CB8AC3E}">
        <p14:creationId xmlns:p14="http://schemas.microsoft.com/office/powerpoint/2010/main" val="2689834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412776"/>
            <a:ext cx="7344816" cy="2956272"/>
          </a:xfrm>
        </p:spPr>
        <p:txBody>
          <a:bodyPr/>
          <a:lstStyle/>
          <a:p>
            <a:r>
              <a:rPr lang="en-PH" dirty="0"/>
              <a:t>The loop keeps executing as long as this expression evaluates to true. When the test expression evaluates to false, the loop ends.</a:t>
            </a:r>
            <a:endParaRPr lang="en-US" dirty="0"/>
          </a:p>
        </p:txBody>
      </p:sp>
    </p:spTree>
    <p:extLst>
      <p:ext uri="{BB962C8B-B14F-4D97-AF65-F5344CB8AC3E}">
        <p14:creationId xmlns:p14="http://schemas.microsoft.com/office/powerpoint/2010/main" val="272265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556792"/>
            <a:ext cx="7344816" cy="3528392"/>
          </a:xfrm>
        </p:spPr>
        <p:txBody>
          <a:bodyPr/>
          <a:lstStyle/>
          <a:p>
            <a:pPr marL="742950" lvl="0" indent="-742950">
              <a:buFont typeface="+mj-lt"/>
              <a:buAutoNum type="arabicPeriod" startAt="3"/>
            </a:pPr>
            <a:r>
              <a:rPr lang="en-PH" dirty="0"/>
              <a:t>The count expression is evaluated each time the loop executes. Its job is usually to increment the counter variable.</a:t>
            </a:r>
            <a:endParaRPr lang="en-US" dirty="0"/>
          </a:p>
        </p:txBody>
      </p:sp>
    </p:spTree>
    <p:extLst>
      <p:ext uri="{BB962C8B-B14F-4D97-AF65-F5344CB8AC3E}">
        <p14:creationId xmlns:p14="http://schemas.microsoft.com/office/powerpoint/2010/main" val="3407461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6985000" cy="1656283"/>
          </a:xfrm>
        </p:spPr>
        <p:txBody>
          <a:bodyPr/>
          <a:lstStyle/>
          <a:p>
            <a:r>
              <a:rPr lang="en-PH" sz="2800" dirty="0"/>
              <a:t>Here’s a simple for loop that displays the numbers 1 to 10 on the console:</a:t>
            </a:r>
            <a:endParaRPr lang="en-US" sz="2800" dirty="0"/>
          </a:p>
        </p:txBody>
      </p:sp>
      <p:sp>
        <p:nvSpPr>
          <p:cNvPr id="3" name="Content Placeholder 2"/>
          <p:cNvSpPr>
            <a:spLocks noGrp="1"/>
          </p:cNvSpPr>
          <p:nvPr>
            <p:ph idx="1"/>
          </p:nvPr>
        </p:nvSpPr>
        <p:spPr>
          <a:xfrm>
            <a:off x="611560" y="2420888"/>
            <a:ext cx="7488237" cy="3528392"/>
          </a:xfrm>
        </p:spPr>
        <p:txBody>
          <a:bodyPr/>
          <a:lstStyle/>
          <a:p>
            <a:pPr marL="0" indent="0">
              <a:buNone/>
            </a:pPr>
            <a:r>
              <a:rPr lang="en-PH" dirty="0" smtClean="0"/>
              <a:t>public </a:t>
            </a:r>
            <a:r>
              <a:rPr lang="en-PH" dirty="0"/>
              <a:t>class </a:t>
            </a:r>
            <a:r>
              <a:rPr lang="en-PH" dirty="0" err="1"/>
              <a:t>CountToTen</a:t>
            </a:r>
            <a:r>
              <a:rPr lang="en-PH" dirty="0"/>
              <a:t>{ </a:t>
            </a:r>
            <a:endParaRPr lang="en-US" dirty="0"/>
          </a:p>
          <a:p>
            <a:pPr marL="0" indent="0">
              <a:buNone/>
            </a:pPr>
            <a:r>
              <a:rPr lang="en-PH" dirty="0" smtClean="0"/>
              <a:t>   public </a:t>
            </a:r>
            <a:r>
              <a:rPr lang="en-PH" dirty="0"/>
              <a:t>static void main(String[] </a:t>
            </a:r>
            <a:r>
              <a:rPr lang="en-PH" dirty="0" err="1"/>
              <a:t>args</a:t>
            </a:r>
            <a:r>
              <a:rPr lang="en-PH" dirty="0"/>
              <a:t>) { </a:t>
            </a:r>
            <a:endParaRPr lang="en-US" dirty="0"/>
          </a:p>
          <a:p>
            <a:pPr marL="0" indent="0">
              <a:buNone/>
            </a:pPr>
            <a:r>
              <a:rPr lang="en-PH" dirty="0" smtClean="0"/>
              <a:t>        for </a:t>
            </a:r>
            <a:r>
              <a:rPr lang="en-PH" dirty="0"/>
              <a:t>(int </a:t>
            </a:r>
            <a:r>
              <a:rPr lang="en-PH" dirty="0" err="1"/>
              <a:t>i</a:t>
            </a:r>
            <a:r>
              <a:rPr lang="en-PH" dirty="0"/>
              <a:t> = 1; </a:t>
            </a:r>
            <a:r>
              <a:rPr lang="en-PH" dirty="0" err="1"/>
              <a:t>i</a:t>
            </a:r>
            <a:r>
              <a:rPr lang="en-PH" dirty="0"/>
              <a:t> &lt;= 10; </a:t>
            </a:r>
            <a:r>
              <a:rPr lang="en-PH" dirty="0" err="1"/>
              <a:t>i</a:t>
            </a:r>
            <a:r>
              <a:rPr lang="en-PH" dirty="0"/>
              <a:t>++) </a:t>
            </a:r>
            <a:endParaRPr lang="en-US" dirty="0"/>
          </a:p>
          <a:p>
            <a:pPr marL="0" indent="0">
              <a:buNone/>
            </a:pPr>
            <a:r>
              <a:rPr lang="en-PH" dirty="0" smtClean="0"/>
              <a:t>        	    System.out.println(</a:t>
            </a:r>
            <a:r>
              <a:rPr lang="en-PH" dirty="0" err="1" smtClean="0"/>
              <a:t>i</a:t>
            </a:r>
            <a:r>
              <a:rPr lang="en-PH" dirty="0"/>
              <a:t>); </a:t>
            </a:r>
            <a:endParaRPr lang="en-US" dirty="0"/>
          </a:p>
          <a:p>
            <a:pPr marL="0" indent="0">
              <a:buNone/>
            </a:pPr>
            <a:r>
              <a:rPr lang="en-PH" dirty="0" smtClean="0"/>
              <a:t>    }</a:t>
            </a:r>
            <a:endParaRPr lang="en-US" dirty="0"/>
          </a:p>
          <a:p>
            <a:pPr marL="0" indent="0">
              <a:buNone/>
            </a:pPr>
            <a:r>
              <a:rPr lang="en-PH" dirty="0" smtClean="0"/>
              <a:t> }</a:t>
            </a:r>
            <a:endParaRPr lang="en-US" dirty="0"/>
          </a:p>
          <a:p>
            <a:endParaRPr lang="en-US" dirty="0"/>
          </a:p>
        </p:txBody>
      </p:sp>
    </p:spTree>
    <p:extLst>
      <p:ext uri="{BB962C8B-B14F-4D97-AF65-F5344CB8AC3E}">
        <p14:creationId xmlns:p14="http://schemas.microsoft.com/office/powerpoint/2010/main" val="42886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400720"/>
            <a:ext cx="6985000" cy="508000"/>
          </a:xfrm>
        </p:spPr>
        <p:txBody>
          <a:bodyPr/>
          <a:lstStyle/>
          <a:p>
            <a:r>
              <a:rPr lang="en-PH" dirty="0"/>
              <a:t>Nested Loops</a:t>
            </a:r>
            <a:endParaRPr lang="en-US" dirty="0"/>
          </a:p>
        </p:txBody>
      </p:sp>
      <p:sp>
        <p:nvSpPr>
          <p:cNvPr id="3" name="Content Placeholder 2"/>
          <p:cNvSpPr>
            <a:spLocks noGrp="1"/>
          </p:cNvSpPr>
          <p:nvPr>
            <p:ph idx="1"/>
          </p:nvPr>
        </p:nvSpPr>
        <p:spPr>
          <a:xfrm>
            <a:off x="683568" y="1340768"/>
            <a:ext cx="7272858" cy="4680520"/>
          </a:xfrm>
        </p:spPr>
        <p:txBody>
          <a:bodyPr/>
          <a:lstStyle/>
          <a:p>
            <a:pPr marL="0" indent="0">
              <a:buNone/>
            </a:pPr>
            <a:r>
              <a:rPr lang="en-PH" sz="3200" dirty="0"/>
              <a:t>Loops can contain loops. The technical term for this is </a:t>
            </a:r>
            <a:r>
              <a:rPr lang="en-US" sz="3200" dirty="0"/>
              <a:t>loop-de-loop. Just kid-ding. Actually, the technical term is nested loop, which is simply a loop that is completely contained inside another loop. The loop that’s inside is called the inner loop, and the loop that’s outside is called the outer loop.</a:t>
            </a:r>
          </a:p>
        </p:txBody>
      </p:sp>
    </p:spTree>
    <p:extLst>
      <p:ext uri="{BB962C8B-B14F-4D97-AF65-F5344CB8AC3E}">
        <p14:creationId xmlns:p14="http://schemas.microsoft.com/office/powerpoint/2010/main" val="1216458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5"/>
            <a:ext cx="6985000" cy="1008112"/>
          </a:xfrm>
        </p:spPr>
        <p:txBody>
          <a:bodyPr/>
          <a:lstStyle/>
          <a:p>
            <a:r>
              <a:rPr lang="en-PH" dirty="0"/>
              <a:t>A simple nested for loop</a:t>
            </a:r>
            <a:endParaRPr lang="en-US" dirty="0"/>
          </a:p>
        </p:txBody>
      </p:sp>
      <p:sp>
        <p:nvSpPr>
          <p:cNvPr id="3" name="Content Placeholder 2"/>
          <p:cNvSpPr>
            <a:spLocks noGrp="1"/>
          </p:cNvSpPr>
          <p:nvPr>
            <p:ph idx="1"/>
          </p:nvPr>
        </p:nvSpPr>
        <p:spPr>
          <a:xfrm>
            <a:off x="611560" y="1556792"/>
            <a:ext cx="7488237" cy="4896544"/>
          </a:xfrm>
        </p:spPr>
        <p:txBody>
          <a:bodyPr/>
          <a:lstStyle/>
          <a:p>
            <a:pPr marL="0" indent="0">
              <a:buNone/>
            </a:pPr>
            <a:r>
              <a:rPr lang="en-PH" dirty="0" smtClean="0"/>
              <a:t>public </a:t>
            </a:r>
            <a:r>
              <a:rPr lang="en-PH" dirty="0"/>
              <a:t>class </a:t>
            </a:r>
            <a:r>
              <a:rPr lang="en-PH" dirty="0" err="1"/>
              <a:t>NestedLoop</a:t>
            </a:r>
            <a:r>
              <a:rPr lang="en-US" dirty="0"/>
              <a:t>{ </a:t>
            </a:r>
          </a:p>
          <a:p>
            <a:pPr marL="0" indent="0">
              <a:buNone/>
            </a:pPr>
            <a:r>
              <a:rPr lang="en-PH" dirty="0" smtClean="0"/>
              <a:t>   public </a:t>
            </a:r>
            <a:r>
              <a:rPr lang="en-PH" dirty="0"/>
              <a:t>static void main(String[] </a:t>
            </a:r>
            <a:r>
              <a:rPr lang="en-PH" dirty="0" err="1"/>
              <a:t>args</a:t>
            </a:r>
            <a:r>
              <a:rPr lang="en-PH" dirty="0"/>
              <a:t>)</a:t>
            </a:r>
            <a:r>
              <a:rPr lang="en-US" dirty="0"/>
              <a:t> { </a:t>
            </a:r>
          </a:p>
          <a:p>
            <a:pPr marL="0" indent="0">
              <a:buNone/>
            </a:pPr>
            <a:r>
              <a:rPr lang="en-PH" dirty="0" smtClean="0"/>
              <a:t>      for(int </a:t>
            </a:r>
            <a:r>
              <a:rPr lang="en-PH" dirty="0"/>
              <a:t>x = 1; x &lt; 10; x++)</a:t>
            </a:r>
            <a:r>
              <a:rPr lang="en-US" dirty="0"/>
              <a:t> { </a:t>
            </a:r>
          </a:p>
          <a:p>
            <a:pPr marL="0" indent="0">
              <a:buNone/>
            </a:pPr>
            <a:r>
              <a:rPr lang="en-PH" dirty="0" smtClean="0"/>
              <a:t>	for </a:t>
            </a:r>
            <a:r>
              <a:rPr lang="en-PH" dirty="0"/>
              <a:t>(int y = 1; y &lt; 10; y++)</a:t>
            </a:r>
            <a:r>
              <a:rPr lang="en-US" dirty="0"/>
              <a:t> </a:t>
            </a:r>
          </a:p>
          <a:p>
            <a:pPr marL="0" indent="0">
              <a:buNone/>
            </a:pPr>
            <a:r>
              <a:rPr lang="en-PH" dirty="0" smtClean="0"/>
              <a:t>	    System.out.print(x </a:t>
            </a:r>
            <a:r>
              <a:rPr lang="en-PH" dirty="0"/>
              <a:t>+ "-" + y + " ");</a:t>
            </a:r>
            <a:r>
              <a:rPr lang="en-US" dirty="0"/>
              <a:t> </a:t>
            </a:r>
          </a:p>
          <a:p>
            <a:pPr marL="0" indent="0">
              <a:buNone/>
            </a:pPr>
            <a:r>
              <a:rPr lang="en-PH" dirty="0" smtClean="0"/>
              <a:t>	    System.out.println</a:t>
            </a:r>
            <a:r>
              <a:rPr lang="en-PH" dirty="0"/>
              <a:t>();</a:t>
            </a:r>
            <a:endParaRPr lang="en-US" dirty="0"/>
          </a:p>
          <a:p>
            <a:pPr marL="0" indent="0">
              <a:buNone/>
            </a:pPr>
            <a:r>
              <a:rPr lang="en-PH" dirty="0" smtClean="0"/>
              <a:t>	}</a:t>
            </a:r>
            <a:endParaRPr lang="en-US" dirty="0"/>
          </a:p>
          <a:p>
            <a:pPr marL="0" indent="0">
              <a:buNone/>
            </a:pPr>
            <a:r>
              <a:rPr lang="en-PH" dirty="0" smtClean="0"/>
              <a:t>      }</a:t>
            </a:r>
            <a:endParaRPr lang="en-US" dirty="0"/>
          </a:p>
          <a:p>
            <a:pPr marL="0" indent="0">
              <a:buNone/>
            </a:pPr>
            <a:r>
              <a:rPr lang="en-PH" dirty="0" smtClean="0"/>
              <a:t>  }</a:t>
            </a:r>
            <a:endParaRPr lang="en-US" dirty="0"/>
          </a:p>
          <a:p>
            <a:endParaRPr lang="en-US" dirty="0"/>
          </a:p>
        </p:txBody>
      </p:sp>
    </p:spTree>
    <p:extLst>
      <p:ext uri="{BB962C8B-B14F-4D97-AF65-F5344CB8AC3E}">
        <p14:creationId xmlns:p14="http://schemas.microsoft.com/office/powerpoint/2010/main" val="38964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7920880" cy="4680520"/>
          </a:xfrm>
        </p:spPr>
        <p:txBody>
          <a:bodyPr/>
          <a:lstStyle/>
          <a:p>
            <a:pPr marL="0" indent="0">
              <a:buNone/>
            </a:pPr>
            <a:r>
              <a:rPr lang="en-PH" sz="3200" dirty="0"/>
              <a:t>The while statement begins by evaluating the expression. If the expression is true, statement is executed. Then the expression is evaluated again, and the whole process repeats. If the expression is false, statement is not executed, and the while loop ends.</a:t>
            </a:r>
            <a:endParaRPr lang="en-US" sz="3200" dirty="0"/>
          </a:p>
        </p:txBody>
      </p:sp>
    </p:spTree>
    <p:extLst>
      <p:ext uri="{BB962C8B-B14F-4D97-AF65-F5344CB8AC3E}">
        <p14:creationId xmlns:p14="http://schemas.microsoft.com/office/powerpoint/2010/main" val="2089311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684213" y="1916832"/>
            <a:ext cx="7488237" cy="3601318"/>
          </a:xfrm>
        </p:spPr>
        <p:txBody>
          <a:bodyPr/>
          <a:lstStyle/>
          <a:p>
            <a:pPr marL="0" indent="0">
              <a:buNone/>
            </a:pPr>
            <a:r>
              <a:rPr lang="en-PH" dirty="0"/>
              <a:t>The while statement begins by evaluating the expression. If the expression is true, statement is executed. Then the expression is evaluated again, and the whole process repeats. </a:t>
            </a:r>
            <a:endParaRPr lang="en-US" dirty="0"/>
          </a:p>
        </p:txBody>
      </p:sp>
    </p:spTree>
    <p:extLst>
      <p:ext uri="{BB962C8B-B14F-4D97-AF65-F5344CB8AC3E}">
        <p14:creationId xmlns:p14="http://schemas.microsoft.com/office/powerpoint/2010/main" val="3034150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827584" y="2420888"/>
            <a:ext cx="7488237" cy="1224136"/>
          </a:xfrm>
        </p:spPr>
        <p:txBody>
          <a:bodyPr/>
          <a:lstStyle/>
          <a:p>
            <a:pPr marL="0" indent="0">
              <a:buNone/>
            </a:pPr>
            <a:r>
              <a:rPr lang="en-PH" dirty="0"/>
              <a:t>When a break statement is executed in a while loop, the loop ends immediately. </a:t>
            </a:r>
            <a:endParaRPr lang="en-US" dirty="0"/>
          </a:p>
        </p:txBody>
      </p:sp>
    </p:spTree>
    <p:extLst>
      <p:ext uri="{BB962C8B-B14F-4D97-AF65-F5344CB8AC3E}">
        <p14:creationId xmlns:p14="http://schemas.microsoft.com/office/powerpoint/2010/main" val="243059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684213" y="1916832"/>
            <a:ext cx="7056139" cy="1800200"/>
          </a:xfrm>
        </p:spPr>
        <p:txBody>
          <a:bodyPr/>
          <a:lstStyle/>
          <a:p>
            <a:pPr marL="0" indent="0">
              <a:buNone/>
            </a:pPr>
            <a:r>
              <a:rPr lang="en-PH" sz="3200" dirty="0" smtClean="0"/>
              <a:t>An infinite loop is a loop  that repeats indefinitely until the user decides to stop it</a:t>
            </a:r>
            <a:endParaRPr lang="en-US" sz="3200" dirty="0"/>
          </a:p>
        </p:txBody>
      </p:sp>
    </p:spTree>
    <p:extLst>
      <p:ext uri="{BB962C8B-B14F-4D97-AF65-F5344CB8AC3E}">
        <p14:creationId xmlns:p14="http://schemas.microsoft.com/office/powerpoint/2010/main" val="3373715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684213" y="1916832"/>
            <a:ext cx="7416179" cy="2448272"/>
          </a:xfrm>
        </p:spPr>
        <p:txBody>
          <a:bodyPr/>
          <a:lstStyle/>
          <a:p>
            <a:pPr marL="0" indent="0">
              <a:buNone/>
            </a:pPr>
            <a:r>
              <a:rPr lang="en-PH" sz="3200" dirty="0"/>
              <a:t>The </a:t>
            </a:r>
            <a:r>
              <a:rPr lang="en-PH" sz="3200" b="1" i="1" dirty="0"/>
              <a:t>“continue”</a:t>
            </a:r>
            <a:r>
              <a:rPr lang="en-PH" sz="3200" dirty="0"/>
              <a:t> statement sends control right back to the top of the loop, where the expression is immediately evaluated again. </a:t>
            </a:r>
            <a:endParaRPr lang="en-US" sz="3200" dirty="0"/>
          </a:p>
        </p:txBody>
      </p:sp>
    </p:spTree>
    <p:extLst>
      <p:ext uri="{BB962C8B-B14F-4D97-AF65-F5344CB8AC3E}">
        <p14:creationId xmlns:p14="http://schemas.microsoft.com/office/powerpoint/2010/main" val="1530347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or False</a:t>
            </a:r>
            <a:endParaRPr lang="en-US" dirty="0"/>
          </a:p>
        </p:txBody>
      </p:sp>
      <p:sp>
        <p:nvSpPr>
          <p:cNvPr id="3" name="Content Placeholder 2"/>
          <p:cNvSpPr>
            <a:spLocks noGrp="1"/>
          </p:cNvSpPr>
          <p:nvPr>
            <p:ph idx="1"/>
          </p:nvPr>
        </p:nvSpPr>
        <p:spPr>
          <a:xfrm>
            <a:off x="684213" y="1916832"/>
            <a:ext cx="7416179" cy="2448272"/>
          </a:xfrm>
        </p:spPr>
        <p:txBody>
          <a:bodyPr/>
          <a:lstStyle/>
          <a:p>
            <a:pPr marL="0" indent="0">
              <a:buNone/>
            </a:pPr>
            <a:r>
              <a:rPr lang="en-PH" sz="3200" dirty="0"/>
              <a:t>do-while is the only looping statement that </a:t>
            </a:r>
            <a:r>
              <a:rPr lang="en-PH" sz="3200" dirty="0" smtClean="0"/>
              <a:t>executes </a:t>
            </a:r>
            <a:r>
              <a:rPr lang="en-PH" sz="3200" dirty="0"/>
              <a:t>at least once even if the condition evaluation is already false from the start</a:t>
            </a:r>
            <a:r>
              <a:rPr lang="en-PH" sz="3200" dirty="0" smtClean="0"/>
              <a:t>.</a:t>
            </a:r>
            <a:endParaRPr lang="en-US" sz="3200" dirty="0"/>
          </a:p>
        </p:txBody>
      </p:sp>
    </p:spTree>
    <p:extLst>
      <p:ext uri="{BB962C8B-B14F-4D97-AF65-F5344CB8AC3E}">
        <p14:creationId xmlns:p14="http://schemas.microsoft.com/office/powerpoint/2010/main" val="3696738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80512" cy="6813376"/>
          </a:xfrm>
          <a:prstGeom prst="rect">
            <a:avLst/>
          </a:prstGeom>
        </p:spPr>
      </p:pic>
      <p:sp>
        <p:nvSpPr>
          <p:cNvPr id="5" name="Title 1"/>
          <p:cNvSpPr>
            <a:spLocks noGrp="1"/>
          </p:cNvSpPr>
          <p:nvPr>
            <p:ph type="title"/>
          </p:nvPr>
        </p:nvSpPr>
        <p:spPr>
          <a:xfrm>
            <a:off x="1043608" y="1772816"/>
            <a:ext cx="7344816" cy="1931318"/>
          </a:xfrm>
        </p:spPr>
        <p:txBody>
          <a:bodyPr/>
          <a:lstStyle/>
          <a:p>
            <a:pPr algn="ctr"/>
            <a:r>
              <a:rPr lang="en-US" dirty="0" smtClean="0">
                <a:solidFill>
                  <a:srgbClr val="00B050"/>
                </a:solidFill>
              </a:rPr>
              <a:t>Congratulations !!!! we can now move forward to the next topic</a:t>
            </a:r>
            <a:endParaRPr lang="en-US" dirty="0">
              <a:solidFill>
                <a:srgbClr val="00B050"/>
              </a:solidFill>
            </a:endParaRPr>
          </a:p>
        </p:txBody>
      </p:sp>
    </p:spTree>
    <p:extLst>
      <p:ext uri="{BB962C8B-B14F-4D97-AF65-F5344CB8AC3E}">
        <p14:creationId xmlns:p14="http://schemas.microsoft.com/office/powerpoint/2010/main" val="135889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7848922" cy="5832648"/>
          </a:xfrm>
        </p:spPr>
        <p:txBody>
          <a:bodyPr/>
          <a:lstStyle/>
          <a:p>
            <a:pPr marL="0" indent="0">
              <a:buNone/>
            </a:pPr>
            <a:r>
              <a:rPr lang="en-PH" dirty="0" smtClean="0"/>
              <a:t>Example </a:t>
            </a:r>
            <a:r>
              <a:rPr lang="en-PH" dirty="0"/>
              <a:t>of a typical </a:t>
            </a:r>
            <a:r>
              <a:rPr lang="en-PH" dirty="0" smtClean="0"/>
              <a:t>while loop:</a:t>
            </a:r>
            <a:endParaRPr lang="en-US" dirty="0"/>
          </a:p>
          <a:p>
            <a:pPr marL="0" indent="0">
              <a:buNone/>
            </a:pPr>
            <a:r>
              <a:rPr lang="en-PH" dirty="0" smtClean="0"/>
              <a:t>	</a:t>
            </a:r>
          </a:p>
          <a:p>
            <a:pPr marL="0" indent="0">
              <a:buNone/>
            </a:pPr>
            <a:r>
              <a:rPr lang="en-PH" dirty="0" smtClean="0"/>
              <a:t>public </a:t>
            </a:r>
            <a:r>
              <a:rPr lang="en-PH" dirty="0"/>
              <a:t>class </a:t>
            </a:r>
            <a:r>
              <a:rPr lang="en-PH" dirty="0" err="1"/>
              <a:t>EvenCounter</a:t>
            </a:r>
            <a:r>
              <a:rPr lang="en-PH" dirty="0"/>
              <a:t>{ </a:t>
            </a:r>
            <a:endParaRPr lang="en-US" dirty="0"/>
          </a:p>
          <a:p>
            <a:pPr marL="0" indent="0">
              <a:buNone/>
            </a:pPr>
            <a:r>
              <a:rPr lang="en-PH" dirty="0"/>
              <a:t>public static void main (String[] </a:t>
            </a:r>
            <a:r>
              <a:rPr lang="en-PH" dirty="0" err="1"/>
              <a:t>args</a:t>
            </a:r>
            <a:r>
              <a:rPr lang="en-PH" dirty="0"/>
              <a:t>) { </a:t>
            </a:r>
            <a:endParaRPr lang="en-US" dirty="0"/>
          </a:p>
          <a:p>
            <a:pPr marL="0" indent="0">
              <a:buNone/>
            </a:pPr>
            <a:r>
              <a:rPr lang="en-PH" dirty="0" smtClean="0"/>
              <a:t>	int </a:t>
            </a:r>
            <a:r>
              <a:rPr lang="en-PH" dirty="0"/>
              <a:t>number = 2; </a:t>
            </a:r>
            <a:endParaRPr lang="en-US" dirty="0"/>
          </a:p>
          <a:p>
            <a:pPr marL="0" indent="0">
              <a:buNone/>
            </a:pPr>
            <a:r>
              <a:rPr lang="en-PH" dirty="0" smtClean="0"/>
              <a:t>		while </a:t>
            </a:r>
            <a:r>
              <a:rPr lang="en-PH" dirty="0"/>
              <a:t>(number &lt;= 20) { </a:t>
            </a:r>
            <a:endParaRPr lang="en-US" dirty="0"/>
          </a:p>
          <a:p>
            <a:pPr marL="0" indent="0">
              <a:buNone/>
            </a:pPr>
            <a:r>
              <a:rPr lang="en-PH" dirty="0" smtClean="0"/>
              <a:t>			System.out.print(number </a:t>
            </a:r>
            <a:r>
              <a:rPr lang="en-PH" dirty="0"/>
              <a:t>+ " "); </a:t>
            </a:r>
            <a:r>
              <a:rPr lang="en-US" dirty="0"/>
              <a:t>	</a:t>
            </a:r>
            <a:r>
              <a:rPr lang="en-US" dirty="0" smtClean="0"/>
              <a:t>		</a:t>
            </a:r>
            <a:r>
              <a:rPr lang="en-PH" dirty="0" smtClean="0"/>
              <a:t>number </a:t>
            </a:r>
            <a:r>
              <a:rPr lang="en-PH" dirty="0"/>
              <a:t>+= 2; </a:t>
            </a:r>
            <a:endParaRPr lang="en-US" dirty="0"/>
          </a:p>
          <a:p>
            <a:pPr marL="0" indent="0">
              <a:buNone/>
            </a:pPr>
            <a:r>
              <a:rPr lang="en-PH" dirty="0" smtClean="0"/>
              <a:t>		} </a:t>
            </a:r>
            <a:endParaRPr lang="en-US" dirty="0"/>
          </a:p>
          <a:p>
            <a:pPr marL="0" indent="0">
              <a:buNone/>
            </a:pPr>
            <a:r>
              <a:rPr lang="en-PH" dirty="0" smtClean="0"/>
              <a:t>		System.out.println</a:t>
            </a:r>
            <a:r>
              <a:rPr lang="en-PH" dirty="0"/>
              <a:t>(); </a:t>
            </a:r>
            <a:endParaRPr lang="en-US" dirty="0"/>
          </a:p>
          <a:p>
            <a:r>
              <a:rPr lang="en-PH" dirty="0"/>
              <a:t>}}</a:t>
            </a:r>
            <a:endParaRPr lang="en-US" dirty="0"/>
          </a:p>
        </p:txBody>
      </p:sp>
    </p:spTree>
    <p:extLst>
      <p:ext uri="{BB962C8B-B14F-4D97-AF65-F5344CB8AC3E}">
        <p14:creationId xmlns:p14="http://schemas.microsoft.com/office/powerpoint/2010/main" val="1678019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a:blip r:embed="rId2">
            <a:extLst>
              <a:ext uri="{28A0092B-C50C-407E-A947-70E740481C1C}">
                <a14:useLocalDpi xmlns:a14="http://schemas.microsoft.com/office/drawing/2010/main" val="0"/>
              </a:ext>
            </a:extLst>
          </a:blip>
          <a:stretch>
            <a:fillRect/>
          </a:stretch>
        </p:blipFill>
        <p:spPr>
          <a:xfrm>
            <a:off x="251520" y="260648"/>
            <a:ext cx="8784976" cy="6408712"/>
          </a:xfrm>
          <a:prstGeom prst="rect">
            <a:avLst/>
          </a:prstGeom>
        </p:spPr>
      </p:pic>
      <p:sp>
        <p:nvSpPr>
          <p:cNvPr id="2" name="Rectangle 1"/>
          <p:cNvSpPr/>
          <p:nvPr/>
        </p:nvSpPr>
        <p:spPr>
          <a:xfrm>
            <a:off x="4355976" y="5301208"/>
            <a:ext cx="4572000" cy="923330"/>
          </a:xfrm>
          <a:prstGeom prst="rect">
            <a:avLst/>
          </a:prstGeom>
        </p:spPr>
        <p:txBody>
          <a:bodyPr>
            <a:spAutoFit/>
          </a:bodyPr>
          <a:lstStyle/>
          <a:p>
            <a:r>
              <a:rPr lang="en-PH" dirty="0">
                <a:latin typeface="Times New Roman" panose="02020603050405020304" pitchFamily="18" charset="0"/>
                <a:ea typeface="Calibri" panose="020F0502020204030204" pitchFamily="34" charset="0"/>
              </a:rPr>
              <a:t>5-1 shows a flowchart for this program. This flowchart can help you visualize the basic decision-making process of a loop.</a:t>
            </a:r>
            <a:endParaRPr lang="en-US" dirty="0"/>
          </a:p>
        </p:txBody>
      </p:sp>
    </p:spTree>
    <p:extLst>
      <p:ext uri="{BB962C8B-B14F-4D97-AF65-F5344CB8AC3E}">
        <p14:creationId xmlns:p14="http://schemas.microsoft.com/office/powerpoint/2010/main" val="119850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496944" cy="5112568"/>
          </a:xfrm>
        </p:spPr>
        <p:txBody>
          <a:bodyPr/>
          <a:lstStyle/>
          <a:p>
            <a:pPr marL="0" indent="0">
              <a:buNone/>
            </a:pPr>
            <a:r>
              <a:rPr lang="en-PH" b="1" dirty="0"/>
              <a:t>Breaking Out of a Loop</a:t>
            </a:r>
            <a:endParaRPr lang="en-US" dirty="0"/>
          </a:p>
          <a:p>
            <a:pPr marL="0" indent="0">
              <a:buNone/>
            </a:pPr>
            <a:endParaRPr lang="en-US" dirty="0"/>
          </a:p>
          <a:p>
            <a:pPr marL="0" indent="0">
              <a:buNone/>
            </a:pPr>
            <a:r>
              <a:rPr lang="en-PH" dirty="0" smtClean="0"/>
              <a:t>In </a:t>
            </a:r>
            <a:r>
              <a:rPr lang="en-PH" dirty="0"/>
              <a:t>many programs, you need to set up a loop that has some kind of escape clause. Java’s escape clause is the break statement. When a break statement is executed in a while loop, the loop ends immediately. Any remaining statements in the loop are ignored, and the next statement executed is the statement that follows the loop.</a:t>
            </a:r>
            <a:endParaRPr lang="en-US" dirty="0"/>
          </a:p>
          <a:p>
            <a:pPr marL="0" indent="0">
              <a:buNone/>
            </a:pPr>
            <a:endParaRPr lang="en-US" sz="3200" dirty="0"/>
          </a:p>
        </p:txBody>
      </p:sp>
    </p:spTree>
    <p:extLst>
      <p:ext uri="{BB962C8B-B14F-4D97-AF65-F5344CB8AC3E}">
        <p14:creationId xmlns:p14="http://schemas.microsoft.com/office/powerpoint/2010/main" val="33383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PH" dirty="0" smtClean="0"/>
              <a:t>Example</a:t>
            </a:r>
            <a:endParaRPr lang="en-US" dirty="0"/>
          </a:p>
        </p:txBody>
      </p:sp>
      <p:sp>
        <p:nvSpPr>
          <p:cNvPr id="3" name="Content Placeholder 2"/>
          <p:cNvSpPr>
            <a:spLocks noGrp="1"/>
          </p:cNvSpPr>
          <p:nvPr>
            <p:ph idx="1"/>
          </p:nvPr>
        </p:nvSpPr>
        <p:spPr>
          <a:xfrm>
            <a:off x="251520" y="836712"/>
            <a:ext cx="7848922" cy="5904656"/>
          </a:xfrm>
        </p:spPr>
        <p:txBody>
          <a:bodyPr/>
          <a:lstStyle/>
          <a:p>
            <a:pPr marL="0" indent="0">
              <a:buNone/>
            </a:pPr>
            <a:r>
              <a:rPr lang="en-PH" dirty="0" smtClean="0"/>
              <a:t>public </a:t>
            </a:r>
            <a:r>
              <a:rPr lang="en-PH" dirty="0"/>
              <a:t>class </a:t>
            </a:r>
            <a:r>
              <a:rPr lang="en-PH" dirty="0" err="1"/>
              <a:t>Dodecaphobia</a:t>
            </a:r>
            <a:r>
              <a:rPr lang="en-PH" dirty="0"/>
              <a:t>{ </a:t>
            </a:r>
            <a:endParaRPr lang="en-US" dirty="0"/>
          </a:p>
          <a:p>
            <a:pPr marL="0" indent="0">
              <a:buNone/>
            </a:pPr>
            <a:r>
              <a:rPr lang="en-PH" dirty="0" smtClean="0"/>
              <a:t>   public </a:t>
            </a:r>
            <a:r>
              <a:rPr lang="en-PH" dirty="0"/>
              <a:t>static void main(String[] </a:t>
            </a:r>
            <a:r>
              <a:rPr lang="en-PH" dirty="0" err="1"/>
              <a:t>args</a:t>
            </a:r>
            <a:r>
              <a:rPr lang="en-PH" dirty="0"/>
              <a:t>) { </a:t>
            </a:r>
            <a:endParaRPr lang="en-US" dirty="0" smtClean="0"/>
          </a:p>
          <a:p>
            <a:pPr marL="0" indent="0">
              <a:buNone/>
            </a:pPr>
            <a:r>
              <a:rPr lang="en-PH" dirty="0" smtClean="0"/>
              <a:t>      int number = 2; </a:t>
            </a:r>
            <a:endParaRPr lang="en-US" dirty="0" smtClean="0"/>
          </a:p>
          <a:p>
            <a:pPr marL="0" indent="0">
              <a:buNone/>
            </a:pPr>
            <a:r>
              <a:rPr lang="en-PH" dirty="0" smtClean="0"/>
              <a:t>         while </a:t>
            </a:r>
            <a:r>
              <a:rPr lang="en-PH" dirty="0"/>
              <a:t>(number &lt;= 20) { </a:t>
            </a:r>
            <a:endParaRPr lang="en-US" dirty="0"/>
          </a:p>
          <a:p>
            <a:pPr marL="0" indent="0">
              <a:buNone/>
            </a:pPr>
            <a:r>
              <a:rPr lang="en-US" dirty="0"/>
              <a:t>	</a:t>
            </a:r>
            <a:r>
              <a:rPr lang="en-US" dirty="0" smtClean="0"/>
              <a:t>     </a:t>
            </a:r>
            <a:r>
              <a:rPr lang="en-PH" dirty="0" smtClean="0"/>
              <a:t>if </a:t>
            </a:r>
            <a:r>
              <a:rPr lang="en-PH" dirty="0"/>
              <a:t>(number == 12) </a:t>
            </a:r>
            <a:endParaRPr lang="en-US" dirty="0"/>
          </a:p>
          <a:p>
            <a:pPr marL="0" indent="0">
              <a:buNone/>
            </a:pPr>
            <a:r>
              <a:rPr lang="en-PH" dirty="0" smtClean="0"/>
              <a:t>                     break</a:t>
            </a:r>
            <a:r>
              <a:rPr lang="en-PH" dirty="0"/>
              <a:t>; </a:t>
            </a:r>
            <a:endParaRPr lang="en-US" dirty="0"/>
          </a:p>
          <a:p>
            <a:pPr marL="0" indent="0">
              <a:buNone/>
            </a:pPr>
            <a:r>
              <a:rPr lang="en-PH" dirty="0" smtClean="0"/>
              <a:t>	     System.out.print(number </a:t>
            </a:r>
            <a:r>
              <a:rPr lang="en-PH" dirty="0"/>
              <a:t>+ " "); </a:t>
            </a:r>
            <a:endParaRPr lang="en-US" dirty="0"/>
          </a:p>
          <a:p>
            <a:pPr marL="0" indent="0">
              <a:buNone/>
            </a:pPr>
            <a:r>
              <a:rPr lang="en-PH" dirty="0" smtClean="0"/>
              <a:t>              number </a:t>
            </a:r>
            <a:r>
              <a:rPr lang="en-PH" dirty="0"/>
              <a:t>+= 2; </a:t>
            </a:r>
            <a:endParaRPr lang="en-US" dirty="0"/>
          </a:p>
          <a:p>
            <a:pPr marL="0" indent="0">
              <a:buNone/>
            </a:pPr>
            <a:r>
              <a:rPr lang="en-PH" dirty="0" smtClean="0"/>
              <a:t> 	 }</a:t>
            </a:r>
            <a:endParaRPr lang="en-US" dirty="0"/>
          </a:p>
          <a:p>
            <a:pPr marL="0" indent="0">
              <a:buNone/>
            </a:pPr>
            <a:r>
              <a:rPr lang="en-PH" dirty="0" smtClean="0"/>
              <a:t>	System.out.println</a:t>
            </a:r>
            <a:r>
              <a:rPr lang="en-PH" dirty="0"/>
              <a:t>(); </a:t>
            </a:r>
            <a:endParaRPr lang="en-US" dirty="0"/>
          </a:p>
          <a:p>
            <a:pPr marL="0" indent="0">
              <a:buNone/>
            </a:pPr>
            <a:r>
              <a:rPr lang="en-PH" dirty="0" smtClean="0"/>
              <a:t>   }}</a:t>
            </a:r>
            <a:endParaRPr lang="en-US" dirty="0"/>
          </a:p>
          <a:p>
            <a:pPr marL="0" indent="0">
              <a:buNone/>
            </a:pPr>
            <a:endParaRPr lang="en-US" sz="3200" dirty="0"/>
          </a:p>
        </p:txBody>
      </p:sp>
    </p:spTree>
    <p:extLst>
      <p:ext uri="{BB962C8B-B14F-4D97-AF65-F5344CB8AC3E}">
        <p14:creationId xmlns:p14="http://schemas.microsoft.com/office/powerpoint/2010/main" val="117552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556792"/>
            <a:ext cx="6552728" cy="4464496"/>
          </a:xfrm>
        </p:spPr>
        <p:txBody>
          <a:bodyPr/>
          <a:lstStyle/>
          <a:p>
            <a:pPr marL="0" indent="0">
              <a:buNone/>
            </a:pPr>
            <a:r>
              <a:rPr lang="en-PH" sz="3200" dirty="0"/>
              <a:t>One common form of loop is called an infinite loop. That is a loop that goes on forever. You can create infinite loops many ways in Java (not all of them intentional), but the easiest is to just specify true for the while expression.</a:t>
            </a:r>
            <a:endParaRPr lang="en-US" sz="3200" dirty="0"/>
          </a:p>
        </p:txBody>
      </p:sp>
      <p:sp>
        <p:nvSpPr>
          <p:cNvPr id="2" name="Rectangle 1"/>
          <p:cNvSpPr/>
          <p:nvPr/>
        </p:nvSpPr>
        <p:spPr>
          <a:xfrm>
            <a:off x="323528" y="260648"/>
            <a:ext cx="3518912" cy="834524"/>
          </a:xfrm>
          <a:prstGeom prst="rect">
            <a:avLst/>
          </a:prstGeom>
        </p:spPr>
        <p:txBody>
          <a:bodyPr wrap="none">
            <a:spAutoFit/>
          </a:bodyPr>
          <a:lstStyle/>
          <a:p>
            <a:pPr marL="0" marR="0">
              <a:lnSpc>
                <a:spcPct val="150000"/>
              </a:lnSpc>
              <a:spcBef>
                <a:spcPts val="0"/>
              </a:spcBef>
              <a:spcAft>
                <a:spcPts val="0"/>
              </a:spcAft>
            </a:pPr>
            <a:r>
              <a:rPr lang="en-PH"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Infinite Looping </a:t>
            </a:r>
            <a:endPar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983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1826141" cy="646331"/>
          </a:xfrm>
          <a:prstGeom prst="rect">
            <a:avLst/>
          </a:prstGeom>
        </p:spPr>
        <p:txBody>
          <a:bodyPr wrap="none">
            <a:spAutoFit/>
          </a:bodyPr>
          <a:lstStyle/>
          <a:p>
            <a:r>
              <a:rPr lang="en-PH" sz="3600" smtClean="0">
                <a:solidFill>
                  <a:schemeClr val="bg1"/>
                </a:solidFill>
                <a:latin typeface="Times New Roman" panose="02020603050405020304" pitchFamily="18" charset="0"/>
                <a:ea typeface="Calibri" panose="020F0502020204030204" pitchFamily="34" charset="0"/>
              </a:rPr>
              <a:t>Example</a:t>
            </a:r>
            <a:endParaRPr lang="en-US" sz="3600" dirty="0">
              <a:solidFill>
                <a:schemeClr val="bg1"/>
              </a:solidFill>
            </a:endParaRPr>
          </a:p>
        </p:txBody>
      </p:sp>
      <p:sp>
        <p:nvSpPr>
          <p:cNvPr id="3" name="Rectangle 2"/>
          <p:cNvSpPr/>
          <p:nvPr/>
        </p:nvSpPr>
        <p:spPr>
          <a:xfrm>
            <a:off x="176915" y="834971"/>
            <a:ext cx="7776864" cy="5909310"/>
          </a:xfrm>
          <a:prstGeom prst="rect">
            <a:avLst/>
          </a:prstGeom>
        </p:spPr>
        <p:txBody>
          <a:bodyPr wrap="square">
            <a:spAutoFit/>
          </a:bodyPr>
          <a:lstStyle/>
          <a:p>
            <a:pPr marL="4572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public class </a:t>
            </a:r>
            <a:r>
              <a:rPr lang="en-PH"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CountForever</a:t>
            </a: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public static void main(String[] </a:t>
            </a:r>
            <a:r>
              <a:rPr lang="en-PH"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args</a:t>
            </a: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int number = 2;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while (true) {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System.out.print(number + " ");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8288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number += 2; </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13716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50000"/>
              </a:lnSpc>
              <a:spcBef>
                <a:spcPts val="0"/>
              </a:spcBef>
              <a:spcAft>
                <a:spcPts val="0"/>
              </a:spcAft>
            </a:pPr>
            <a:r>
              <a:rPr lang="en-PH"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257760"/>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000000"/>
      </a:dk2>
      <a:lt2>
        <a:srgbClr val="858800"/>
      </a:lt2>
      <a:accent1>
        <a:srgbClr val="015219"/>
      </a:accent1>
      <a:accent2>
        <a:srgbClr val="A9C42B"/>
      </a:accent2>
      <a:accent3>
        <a:srgbClr val="FFFFFF"/>
      </a:accent3>
      <a:accent4>
        <a:srgbClr val="404040"/>
      </a:accent4>
      <a:accent5>
        <a:srgbClr val="AAB3AB"/>
      </a:accent5>
      <a:accent6>
        <a:srgbClr val="99B126"/>
      </a:accent6>
      <a:hlink>
        <a:srgbClr val="A1B5DD"/>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000000"/>
        </a:dk2>
        <a:lt2>
          <a:srgbClr val="197B00"/>
        </a:lt2>
        <a:accent1>
          <a:srgbClr val="407400"/>
        </a:accent1>
        <a:accent2>
          <a:srgbClr val="A1E451"/>
        </a:accent2>
        <a:accent3>
          <a:srgbClr val="FFFFFF"/>
        </a:accent3>
        <a:accent4>
          <a:srgbClr val="404040"/>
        </a:accent4>
        <a:accent5>
          <a:srgbClr val="AFBCAA"/>
        </a:accent5>
        <a:accent6>
          <a:srgbClr val="91CF49"/>
        </a:accent6>
        <a:hlink>
          <a:srgbClr val="339A0E"/>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000000"/>
        </a:dk2>
        <a:lt2>
          <a:srgbClr val="2B7425"/>
        </a:lt2>
        <a:accent1>
          <a:srgbClr val="94D723"/>
        </a:accent1>
        <a:accent2>
          <a:srgbClr val="4D8011"/>
        </a:accent2>
        <a:accent3>
          <a:srgbClr val="FFFFFF"/>
        </a:accent3>
        <a:accent4>
          <a:srgbClr val="404040"/>
        </a:accent4>
        <a:accent5>
          <a:srgbClr val="C8E8AC"/>
        </a:accent5>
        <a:accent6>
          <a:srgbClr val="45730E"/>
        </a:accent6>
        <a:hlink>
          <a:srgbClr val="A3C5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2342</TotalTime>
  <Words>1585</Words>
  <Application>Microsoft Office PowerPoint</Application>
  <PresentationFormat>On-screen Show (4:3)</PresentationFormat>
  <Paragraphs>156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template</vt:lpstr>
      <vt:lpstr>Java Control Structures Part 2</vt:lpstr>
      <vt:lpstr>The while statement</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Letting the user decide when to quit</vt:lpstr>
      <vt:lpstr>Example</vt:lpstr>
      <vt:lpstr>Letting the user decide in another way</vt:lpstr>
      <vt:lpstr>Example</vt:lpstr>
      <vt:lpstr>Using the continue Statement</vt:lpstr>
      <vt:lpstr>PowerPoint Presentation</vt:lpstr>
      <vt:lpstr>Example</vt:lpstr>
      <vt:lpstr>do-while Loops</vt:lpstr>
      <vt:lpstr>Example</vt:lpstr>
      <vt:lpstr>PowerPoint Presentation</vt:lpstr>
      <vt:lpstr>The For Loop</vt:lpstr>
      <vt:lpstr>Format of the for loop</vt:lpstr>
      <vt:lpstr>The initialization expression is executed before the loop begins. Usually, you use this expression to initialize the counter variable. If you have not declared the counter variable before the for statement, you can declare it here too.</vt:lpstr>
      <vt:lpstr>The test expression is evaluated each time the loop is executed to determine whether the loop should keep looping. Usually, this expression tests the counter variable to make sure that it is still less than or equal to the value you want to count to. </vt:lpstr>
      <vt:lpstr>The loop keeps executing as long as this expression evaluates to true. When the test expression evaluates to false, the loop ends.</vt:lpstr>
      <vt:lpstr>The count expression is evaluated each time the loop executes. Its job is usually to increment the counter variable.</vt:lpstr>
      <vt:lpstr>Here’s a simple for loop that displays the numbers 1 to 10 on the console:</vt:lpstr>
      <vt:lpstr>Nested Loops</vt:lpstr>
      <vt:lpstr>A simple nested for loop</vt:lpstr>
      <vt:lpstr>True or False</vt:lpstr>
      <vt:lpstr>True or False</vt:lpstr>
      <vt:lpstr>True or False</vt:lpstr>
      <vt:lpstr>True or False</vt:lpstr>
      <vt:lpstr>True or False</vt:lpstr>
      <vt:lpstr>Congratulations !!!! we can now move forward to the next topic</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Basics</dc:title>
  <dc:creator>Caya, Domingo Jr. (Faculty)</dc:creator>
  <cp:lastModifiedBy>Caya, Domingo Jr. (Faculty)</cp:lastModifiedBy>
  <cp:revision>104</cp:revision>
  <dcterms:created xsi:type="dcterms:W3CDTF">2021-06-03T07:00:57Z</dcterms:created>
  <dcterms:modified xsi:type="dcterms:W3CDTF">2021-07-27T08:31:45Z</dcterms:modified>
</cp:coreProperties>
</file>